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slideLayouts/slideLayout30.xml" ContentType="application/vnd.openxmlformats-officedocument.presentationml.slideLayout+xml"/>
  <Override PartName="/ppt/theme/theme2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0.xml" ContentType="application/vnd.openxmlformats-officedocument.theme+xml"/>
  <Override PartName="/ppt/slideLayouts/slideLayout33.xml" ContentType="application/vnd.openxmlformats-officedocument.presentationml.slideLayout+xml"/>
  <Override PartName="/ppt/theme/theme31.xml" ContentType="application/vnd.openxmlformats-officedocument.theme+xml"/>
  <Override PartName="/ppt/slideLayouts/slideLayout34.xml" ContentType="application/vnd.openxmlformats-officedocument.presentationml.slideLayout+xml"/>
  <Override PartName="/ppt/theme/theme32.xml" ContentType="application/vnd.openxmlformats-officedocument.theme+xml"/>
  <Override PartName="/ppt/slideLayouts/slideLayout35.xml" ContentType="application/vnd.openxmlformats-officedocument.presentationml.slideLayout+xml"/>
  <Override PartName="/ppt/theme/theme33.xml" ContentType="application/vnd.openxmlformats-officedocument.theme+xml"/>
  <Override PartName="/ppt/slideLayouts/slideLayout36.xml" ContentType="application/vnd.openxmlformats-officedocument.presentationml.slideLayout+xml"/>
  <Override PartName="/ppt/theme/theme34.xml" ContentType="application/vnd.openxmlformats-officedocument.theme+xml"/>
  <Override PartName="/ppt/slideLayouts/slideLayout37.xml" ContentType="application/vnd.openxmlformats-officedocument.presentationml.slideLayout+xml"/>
  <Override PartName="/ppt/theme/theme35.xml" ContentType="application/vnd.openxmlformats-officedocument.theme+xml"/>
  <Override PartName="/ppt/slideLayouts/slideLayout38.xml" ContentType="application/vnd.openxmlformats-officedocument.presentationml.slideLayout+xml"/>
  <Override PartName="/ppt/theme/theme36.xml" ContentType="application/vnd.openxmlformats-officedocument.theme+xml"/>
  <Override PartName="/ppt/slideLayouts/slideLayout39.xml" ContentType="application/vnd.openxmlformats-officedocument.presentationml.slideLayout+xml"/>
  <Override PartName="/ppt/theme/theme37.xml" ContentType="application/vnd.openxmlformats-officedocument.theme+xml"/>
  <Override PartName="/ppt/slideLayouts/slideLayout40.xml" ContentType="application/vnd.openxmlformats-officedocument.presentationml.slideLayout+xml"/>
  <Override PartName="/ppt/theme/theme38.xml" ContentType="application/vnd.openxmlformats-officedocument.theme+xml"/>
  <Override PartName="/ppt/slideLayouts/slideLayout41.xml" ContentType="application/vnd.openxmlformats-officedocument.presentationml.slideLayout+xml"/>
  <Override PartName="/ppt/theme/theme39.xml" ContentType="application/vnd.openxmlformats-officedocument.theme+xml"/>
  <Override PartName="/ppt/slideLayouts/slideLayout42.xml" ContentType="application/vnd.openxmlformats-officedocument.presentationml.slideLayout+xml"/>
  <Override PartName="/ppt/theme/theme40.xml" ContentType="application/vnd.openxmlformats-officedocument.theme+xml"/>
  <Override PartName="/ppt/slideLayouts/slideLayout43.xml" ContentType="application/vnd.openxmlformats-officedocument.presentationml.slideLayout+xml"/>
  <Override PartName="/ppt/theme/theme41.xml" ContentType="application/vnd.openxmlformats-officedocument.theme+xml"/>
  <Override PartName="/ppt/slideLayouts/slideLayout44.xml" ContentType="application/vnd.openxmlformats-officedocument.presentationml.slideLayout+xml"/>
  <Override PartName="/ppt/theme/theme42.xml" ContentType="application/vnd.openxmlformats-officedocument.theme+xml"/>
  <Override PartName="/ppt/slideLayouts/slideLayout45.xml" ContentType="application/vnd.openxmlformats-officedocument.presentationml.slideLayout+xml"/>
  <Override PartName="/ppt/theme/theme43.xml" ContentType="application/vnd.openxmlformats-officedocument.theme+xml"/>
  <Override PartName="/ppt/slideLayouts/slideLayout46.xml" ContentType="application/vnd.openxmlformats-officedocument.presentationml.slideLayout+xml"/>
  <Override PartName="/ppt/theme/theme44.xml" ContentType="application/vnd.openxmlformats-officedocument.theme+xml"/>
  <Override PartName="/ppt/slideLayouts/slideLayout47.xml" ContentType="application/vnd.openxmlformats-officedocument.presentationml.slideLayout+xml"/>
  <Override PartName="/ppt/theme/theme45.xml" ContentType="application/vnd.openxmlformats-officedocument.theme+xml"/>
  <Override PartName="/ppt/slideLayouts/slideLayout48.xml" ContentType="application/vnd.openxmlformats-officedocument.presentationml.slideLayout+xml"/>
  <Override PartName="/ppt/theme/theme46.xml" ContentType="application/vnd.openxmlformats-officedocument.theme+xml"/>
  <Override PartName="/ppt/slideLayouts/slideLayout49.xml" ContentType="application/vnd.openxmlformats-officedocument.presentationml.slideLayout+xml"/>
  <Override PartName="/ppt/theme/theme47.xml" ContentType="application/vnd.openxmlformats-officedocument.theme+xml"/>
  <Override PartName="/ppt/slideLayouts/slideLayout50.xml" ContentType="application/vnd.openxmlformats-officedocument.presentationml.slideLayout+xml"/>
  <Override PartName="/ppt/theme/theme48.xml" ContentType="application/vnd.openxmlformats-officedocument.theme+xml"/>
  <Override PartName="/ppt/slideLayouts/slideLayout51.xml" ContentType="application/vnd.openxmlformats-officedocument.presentationml.slideLayout+xml"/>
  <Override PartName="/ppt/theme/theme49.xml" ContentType="application/vnd.openxmlformats-officedocument.theme+xml"/>
  <Override PartName="/ppt/slideLayouts/slideLayout52.xml" ContentType="application/vnd.openxmlformats-officedocument.presentationml.slideLayout+xml"/>
  <Override PartName="/ppt/theme/theme50.xml" ContentType="application/vnd.openxmlformats-officedocument.theme+xml"/>
  <Override PartName="/ppt/slideLayouts/slideLayout53.xml" ContentType="application/vnd.openxmlformats-officedocument.presentationml.slideLayout+xml"/>
  <Override PartName="/ppt/theme/theme51.xml" ContentType="application/vnd.openxmlformats-officedocument.theme+xml"/>
  <Override PartName="/ppt/slideLayouts/slideLayout54.xml" ContentType="application/vnd.openxmlformats-officedocument.presentationml.slideLayout+xml"/>
  <Override PartName="/ppt/theme/theme52.xml" ContentType="application/vnd.openxmlformats-officedocument.theme+xml"/>
  <Override PartName="/ppt/slideLayouts/slideLayout55.xml" ContentType="application/vnd.openxmlformats-officedocument.presentationml.slideLayout+xml"/>
  <Override PartName="/ppt/theme/theme53.xml" ContentType="application/vnd.openxmlformats-officedocument.theme+xml"/>
  <Override PartName="/ppt/slideLayouts/slideLayout56.xml" ContentType="application/vnd.openxmlformats-officedocument.presentationml.slideLayout+xml"/>
  <Override PartName="/ppt/theme/theme54.xml" ContentType="application/vnd.openxmlformats-officedocument.theme+xml"/>
  <Override PartName="/ppt/slideLayouts/slideLayout57.xml" ContentType="application/vnd.openxmlformats-officedocument.presentationml.slideLayout+xml"/>
  <Override PartName="/ppt/theme/theme55.xml" ContentType="application/vnd.openxmlformats-officedocument.theme+xml"/>
  <Override PartName="/ppt/slideLayouts/slideLayout58.xml" ContentType="application/vnd.openxmlformats-officedocument.presentationml.slideLayout+xml"/>
  <Override PartName="/ppt/theme/theme56.xml" ContentType="application/vnd.openxmlformats-officedocument.theme+xml"/>
  <Override PartName="/ppt/slideLayouts/slideLayout59.xml" ContentType="application/vnd.openxmlformats-officedocument.presentationml.slideLayout+xml"/>
  <Override PartName="/ppt/theme/theme57.xml" ContentType="application/vnd.openxmlformats-officedocument.theme+xml"/>
  <Override PartName="/ppt/slideLayouts/slideLayout60.xml" ContentType="application/vnd.openxmlformats-officedocument.presentationml.slideLayout+xml"/>
  <Override PartName="/ppt/theme/theme58.xml" ContentType="application/vnd.openxmlformats-officedocument.theme+xml"/>
  <Override PartName="/ppt/slideLayouts/slideLayout61.xml" ContentType="application/vnd.openxmlformats-officedocument.presentationml.slideLayout+xml"/>
  <Override PartName="/ppt/theme/theme59.xml" ContentType="application/vnd.openxmlformats-officedocument.theme+xml"/>
  <Override PartName="/ppt/slideLayouts/slideLayout62.xml" ContentType="application/vnd.openxmlformats-officedocument.presentationml.slideLayout+xml"/>
  <Override PartName="/ppt/theme/theme60.xml" ContentType="application/vnd.openxmlformats-officedocument.theme+xml"/>
  <Override PartName="/ppt/slideLayouts/slideLayout63.xml" ContentType="application/vnd.openxmlformats-officedocument.presentationml.slideLayout+xml"/>
  <Override PartName="/ppt/theme/theme61.xml" ContentType="application/vnd.openxmlformats-officedocument.theme+xml"/>
  <Override PartName="/ppt/slideLayouts/slideLayout64.xml" ContentType="application/vnd.openxmlformats-officedocument.presentationml.slideLayout+xml"/>
  <Override PartName="/ppt/theme/theme62.xml" ContentType="application/vnd.openxmlformats-officedocument.theme+xml"/>
  <Override PartName="/ppt/slideLayouts/slideLayout65.xml" ContentType="application/vnd.openxmlformats-officedocument.presentationml.slideLayout+xml"/>
  <Override PartName="/ppt/theme/theme63.xml" ContentType="application/vnd.openxmlformats-officedocument.theme+xml"/>
  <Override PartName="/ppt/slideLayouts/slideLayout66.xml" ContentType="application/vnd.openxmlformats-officedocument.presentationml.slideLayout+xml"/>
  <Override PartName="/ppt/theme/theme64.xml" ContentType="application/vnd.openxmlformats-officedocument.theme+xml"/>
  <Override PartName="/ppt/slideLayouts/slideLayout67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5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  <p:sldMasterId id="2147483671" r:id="rId11"/>
    <p:sldMasterId id="2147483673" r:id="rId12"/>
    <p:sldMasterId id="2147483675" r:id="rId13"/>
    <p:sldMasterId id="2147483677" r:id="rId14"/>
    <p:sldMasterId id="2147483679" r:id="rId15"/>
    <p:sldMasterId id="2147483681" r:id="rId16"/>
    <p:sldMasterId id="2147483683" r:id="rId17"/>
    <p:sldMasterId id="2147483685" r:id="rId18"/>
    <p:sldMasterId id="2147483687" r:id="rId19"/>
    <p:sldMasterId id="2147483689" r:id="rId20"/>
    <p:sldMasterId id="2147483691" r:id="rId21"/>
    <p:sldMasterId id="2147483693" r:id="rId22"/>
    <p:sldMasterId id="2147483695" r:id="rId23"/>
    <p:sldMasterId id="2147483697" r:id="rId24"/>
    <p:sldMasterId id="2147483699" r:id="rId25"/>
    <p:sldMasterId id="2147483701" r:id="rId26"/>
    <p:sldMasterId id="2147483703" r:id="rId27"/>
    <p:sldMasterId id="2147483705" r:id="rId28"/>
    <p:sldMasterId id="2147483707" r:id="rId29"/>
    <p:sldMasterId id="2147483709" r:id="rId30"/>
    <p:sldMasterId id="2147483712" r:id="rId31"/>
    <p:sldMasterId id="2147483714" r:id="rId32"/>
    <p:sldMasterId id="2147483716" r:id="rId33"/>
    <p:sldMasterId id="2147483718" r:id="rId34"/>
    <p:sldMasterId id="2147483720" r:id="rId35"/>
    <p:sldMasterId id="2147483722" r:id="rId36"/>
    <p:sldMasterId id="2147483724" r:id="rId37"/>
    <p:sldMasterId id="2147483726" r:id="rId38"/>
    <p:sldMasterId id="2147483728" r:id="rId39"/>
    <p:sldMasterId id="2147483730" r:id="rId40"/>
    <p:sldMasterId id="2147483732" r:id="rId41"/>
    <p:sldMasterId id="2147483734" r:id="rId42"/>
    <p:sldMasterId id="2147483736" r:id="rId43"/>
    <p:sldMasterId id="2147483738" r:id="rId44"/>
    <p:sldMasterId id="2147483740" r:id="rId45"/>
    <p:sldMasterId id="2147483742" r:id="rId46"/>
    <p:sldMasterId id="2147483744" r:id="rId47"/>
    <p:sldMasterId id="2147483746" r:id="rId48"/>
    <p:sldMasterId id="2147483748" r:id="rId49"/>
    <p:sldMasterId id="2147483750" r:id="rId50"/>
    <p:sldMasterId id="2147483752" r:id="rId51"/>
    <p:sldMasterId id="2147483754" r:id="rId52"/>
    <p:sldMasterId id="2147483756" r:id="rId53"/>
    <p:sldMasterId id="2147483758" r:id="rId54"/>
    <p:sldMasterId id="2147483760" r:id="rId55"/>
    <p:sldMasterId id="2147483762" r:id="rId56"/>
    <p:sldMasterId id="2147483764" r:id="rId57"/>
    <p:sldMasterId id="2147483766" r:id="rId58"/>
    <p:sldMasterId id="2147483768" r:id="rId59"/>
    <p:sldMasterId id="2147483770" r:id="rId60"/>
    <p:sldMasterId id="2147483772" r:id="rId61"/>
    <p:sldMasterId id="2147483774" r:id="rId62"/>
    <p:sldMasterId id="2147483776" r:id="rId63"/>
    <p:sldMasterId id="2147483778" r:id="rId64"/>
    <p:sldMasterId id="2147483780" r:id="rId65"/>
    <p:sldMasterId id="2147483782" r:id="rId66"/>
    <p:sldMasterId id="2147483783" r:id="rId67"/>
    <p:sldMasterId id="2147483784" r:id="rId68"/>
    <p:sldMasterId id="2147483785" r:id="rId69"/>
    <p:sldMasterId id="2147483786" r:id="rId70"/>
    <p:sldMasterId id="2147483787" r:id="rId71"/>
    <p:sldMasterId id="2147483788" r:id="rId72"/>
    <p:sldMasterId id="2147483789" r:id="rId73"/>
    <p:sldMasterId id="2147483790" r:id="rId74"/>
    <p:sldMasterId id="2147483791" r:id="rId75"/>
    <p:sldMasterId id="2147483792" r:id="rId76"/>
  </p:sldMasterIdLst>
  <p:sldIdLst>
    <p:sldId id="256" r:id="rId77"/>
    <p:sldId id="257" r:id="rId78"/>
    <p:sldId id="258" r:id="rId79"/>
    <p:sldId id="259" r:id="rId80"/>
    <p:sldId id="260" r:id="rId81"/>
    <p:sldId id="261" r:id="rId82"/>
    <p:sldId id="262" r:id="rId83"/>
    <p:sldId id="263" r:id="rId84"/>
    <p:sldId id="264" r:id="rId85"/>
    <p:sldId id="265" r:id="rId86"/>
    <p:sldId id="266" r:id="rId87"/>
    <p:sldId id="267" r:id="rId88"/>
    <p:sldId id="269" r:id="rId89"/>
    <p:sldId id="270" r:id="rId90"/>
    <p:sldId id="271" r:id="rId91"/>
    <p:sldId id="274" r:id="rId92"/>
    <p:sldId id="275" r:id="rId93"/>
    <p:sldId id="276" r:id="rId94"/>
    <p:sldId id="278" r:id="rId95"/>
    <p:sldId id="279" r:id="rId96"/>
    <p:sldId id="280" r:id="rId97"/>
    <p:sldId id="281" r:id="rId98"/>
    <p:sldId id="283" r:id="rId99"/>
    <p:sldId id="282" r:id="rId100"/>
    <p:sldId id="284" r:id="rId101"/>
    <p:sldId id="285" r:id="rId102"/>
    <p:sldId id="286" r:id="rId103"/>
    <p:sldId id="287" r:id="rId104"/>
    <p:sldId id="288" r:id="rId105"/>
    <p:sldId id="301" r:id="rId106"/>
    <p:sldId id="289" r:id="rId107"/>
    <p:sldId id="290" r:id="rId108"/>
    <p:sldId id="291" r:id="rId109"/>
    <p:sldId id="302" r:id="rId110"/>
    <p:sldId id="292" r:id="rId111"/>
    <p:sldId id="293" r:id="rId112"/>
    <p:sldId id="294" r:id="rId113"/>
    <p:sldId id="295" r:id="rId114"/>
    <p:sldId id="296" r:id="rId115"/>
    <p:sldId id="297" r:id="rId116"/>
    <p:sldId id="298" r:id="rId117"/>
    <p:sldId id="299" r:id="rId118"/>
    <p:sldId id="300" r:id="rId11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1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8.xml"/><Relationship Id="rId89" Type="http://schemas.openxmlformats.org/officeDocument/2006/relationships/slide" Target="slides/slide13.xml"/><Relationship Id="rId112" Type="http://schemas.openxmlformats.org/officeDocument/2006/relationships/slide" Target="slides/slide3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3.xml"/><Relationship Id="rId102" Type="http://schemas.openxmlformats.org/officeDocument/2006/relationships/slide" Target="slides/slide26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4.xml"/><Relationship Id="rId95" Type="http://schemas.openxmlformats.org/officeDocument/2006/relationships/slide" Target="slides/slide19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7.xml"/><Relationship Id="rId118" Type="http://schemas.openxmlformats.org/officeDocument/2006/relationships/slide" Target="slides/slide42.xml"/><Relationship Id="rId80" Type="http://schemas.openxmlformats.org/officeDocument/2006/relationships/slide" Target="slides/slide4.xml"/><Relationship Id="rId85" Type="http://schemas.openxmlformats.org/officeDocument/2006/relationships/slide" Target="slides/slide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7.xml"/><Relationship Id="rId108" Type="http://schemas.openxmlformats.org/officeDocument/2006/relationships/slide" Target="slides/slide32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15.xml"/><Relationship Id="rId96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8.xml"/><Relationship Id="rId119" Type="http://schemas.openxmlformats.org/officeDocument/2006/relationships/slide" Target="slides/slide43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5.xml"/><Relationship Id="rId86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3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21.xml"/><Relationship Id="rId104" Type="http://schemas.openxmlformats.org/officeDocument/2006/relationships/slide" Target="slides/slide28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1.xml"/><Relationship Id="rId110" Type="http://schemas.openxmlformats.org/officeDocument/2006/relationships/slide" Target="slides/slide34.xml"/><Relationship Id="rId115" Type="http://schemas.openxmlformats.org/officeDocument/2006/relationships/slide" Target="slides/slide39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.xml"/><Relationship Id="rId100" Type="http://schemas.openxmlformats.org/officeDocument/2006/relationships/slide" Target="slides/slide24.xml"/><Relationship Id="rId105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7.xml"/><Relationship Id="rId98" Type="http://schemas.openxmlformats.org/officeDocument/2006/relationships/slide" Target="slides/slide22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7.xml"/><Relationship Id="rId88" Type="http://schemas.openxmlformats.org/officeDocument/2006/relationships/slide" Target="slides/slide12.xml"/><Relationship Id="rId111" Type="http://schemas.openxmlformats.org/officeDocument/2006/relationships/slide" Target="slides/slide35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2.xml"/><Relationship Id="rId94" Type="http://schemas.openxmlformats.org/officeDocument/2006/relationships/slide" Target="slides/slide18.xml"/><Relationship Id="rId99" Type="http://schemas.openxmlformats.org/officeDocument/2006/relationships/slide" Target="slides/slide23.xml"/><Relationship Id="rId101" Type="http://schemas.openxmlformats.org/officeDocument/2006/relationships/slide" Target="slides/slide25.xml"/><Relationship Id="rId122" Type="http://schemas.openxmlformats.org/officeDocument/2006/relationships/theme" Target="theme/them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fr-FR" sz="1300" b="0" u="none" strike="noStrike">
                <a:solidFill>
                  <a:srgbClr val="000000"/>
                </a:solidFill>
                <a:uFillTx/>
                <a:latin typeface="Arial"/>
              </a:rPr>
              <a:t>Inflation mondiale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Ligne 13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0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3.8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7-474E-86A6-E27494464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184505"/>
        <c:axId val="87105669"/>
      </c:barChart>
      <c:catAx>
        <c:axId val="8118450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87105669"/>
        <c:crosses val="autoZero"/>
        <c:auto val="1"/>
        <c:lblAlgn val="ctr"/>
        <c:lblOffset val="100"/>
        <c:noMultiLvlLbl val="0"/>
      </c:catAx>
      <c:valAx>
        <c:axId val="87105669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81184505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BUDGET D'INVESTISSEMENT : </a:t>
            </a:r>
            <a:r>
              <a:rPr lang="en-US" dirty="0" err="1"/>
              <a:t>Prévisions</a:t>
            </a:r>
            <a:r>
              <a:rPr lang="en-US" dirty="0"/>
              <a:t>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229886940209739"/>
          <c:y val="0.14811694299883277"/>
          <c:w val="0.7763357392825897"/>
          <c:h val="0.77736111111111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1911837543338274E-3"/>
                  <c:y val="-4.51063088858364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4536743456845"/>
                      <c:h val="6.72809172809172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698-47AD-9EA4-D218BF7793EA}"/>
                </c:ext>
              </c:extLst>
            </c:dLbl>
            <c:dLbl>
              <c:idx val="1"/>
              <c:layout>
                <c:manualLayout>
                  <c:x val="0"/>
                  <c:y val="-8.2512720307995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8-47AD-9EA4-D218BF7793EA}"/>
                </c:ext>
              </c:extLst>
            </c:dLbl>
            <c:dLbl>
              <c:idx val="2"/>
              <c:layout>
                <c:manualLayout>
                  <c:x val="-9.0802979433129222E-17"/>
                  <c:y val="0.208783945004417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98-47AD-9EA4-D218BF779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Feuil2!$D$32:$F$32</c:f>
              <c:strCache>
                <c:ptCount val="3"/>
                <c:pt idx="0">
                  <c:v>RECETTES</c:v>
                </c:pt>
                <c:pt idx="1">
                  <c:v>DEPENSES</c:v>
                </c:pt>
                <c:pt idx="2">
                  <c:v>RESULTAT D'EXERCICE</c:v>
                </c:pt>
              </c:strCache>
            </c:strRef>
          </c:cat>
          <c:val>
            <c:numRef>
              <c:f>Feuil2!$D$33:$F$33</c:f>
              <c:numCache>
                <c:formatCode>#\ ##0.00\ "€"</c:formatCode>
                <c:ptCount val="3"/>
                <c:pt idx="0">
                  <c:v>3366635.81</c:v>
                </c:pt>
                <c:pt idx="1">
                  <c:v>3948887.03</c:v>
                </c:pt>
                <c:pt idx="2">
                  <c:v>-582251.21999999974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8-47AD-9EA4-D218BF7793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59192495"/>
        <c:axId val="1059196815"/>
      </c:barChart>
      <c:catAx>
        <c:axId val="105919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9196815"/>
        <c:crosses val="autoZero"/>
        <c:auto val="1"/>
        <c:lblAlgn val="ctr"/>
        <c:lblOffset val="100"/>
        <c:noMultiLvlLbl val="0"/>
      </c:catAx>
      <c:valAx>
        <c:axId val="10591968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crossAx val="10591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63062164399253"/>
          <c:y val="0.16494138524413854"/>
          <c:w val="0.54262674712830705"/>
          <c:h val="0.824917544991754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E2-4723-A217-0E037E3E1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E2-4723-A217-0E037E3E1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CE2-4723-A217-0E037E3E1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CE2-4723-A217-0E037E3E1C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CE2-4723-A217-0E037E3E1C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CE2-4723-A217-0E037E3E1C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CE2-4723-A217-0E037E3E1C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CE2-4723-A217-0E037E3E1C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CE2-4723-A217-0E037E3E1CF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CE2-4723-A217-0E037E3E1CF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CE2-4723-A217-0E037E3E1CF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CE2-4723-A217-0E037E3E1CF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CE2-4723-A217-0E037E3E1CF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CE2-4723-A217-0E037E3E1CF5}"/>
              </c:ext>
            </c:extLst>
          </c:dPt>
          <c:dLbls>
            <c:dLbl>
              <c:idx val="0"/>
              <c:layout>
                <c:manualLayout>
                  <c:x val="0.19479970664044352"/>
                  <c:y val="-4.50924930092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2-4723-A217-0E037E3E1CF5}"/>
                </c:ext>
              </c:extLst>
            </c:dLbl>
            <c:dLbl>
              <c:idx val="1"/>
              <c:layout>
                <c:manualLayout>
                  <c:x val="0.19947800149142431"/>
                  <c:y val="7.48502994011976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E2-4723-A217-0E037E3E1CF5}"/>
                </c:ext>
              </c:extLst>
            </c:dLbl>
            <c:dLbl>
              <c:idx val="2"/>
              <c:layout>
                <c:manualLayout>
                  <c:x val="0.11558538404175989"/>
                  <c:y val="4.2415169660678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E2-4723-A217-0E037E3E1CF5}"/>
                </c:ext>
              </c:extLst>
            </c:dLbl>
            <c:dLbl>
              <c:idx val="3"/>
              <c:layout>
                <c:manualLayout>
                  <c:x val="-0.14935845283490512"/>
                  <c:y val="-0.2375903420090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E2-4723-A217-0E037E3E1CF5}"/>
                </c:ext>
              </c:extLst>
            </c:dLbl>
            <c:dLbl>
              <c:idx val="4"/>
              <c:layout>
                <c:manualLayout>
                  <c:x val="-8.343037309015619E-2"/>
                  <c:y val="0.124531978203197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E2-4723-A217-0E037E3E1CF5}"/>
                </c:ext>
              </c:extLst>
            </c:dLbl>
            <c:dLbl>
              <c:idx val="5"/>
              <c:layout>
                <c:manualLayout>
                  <c:x val="-0.10839965758997107"/>
                  <c:y val="0.103843658134365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E2-4723-A217-0E037E3E1CF5}"/>
                </c:ext>
              </c:extLst>
            </c:dLbl>
            <c:dLbl>
              <c:idx val="6"/>
              <c:layout>
                <c:manualLayout>
                  <c:x val="-0.13303219173075065"/>
                  <c:y val="4.5493296049329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E2-4723-A217-0E037E3E1CF5}"/>
                </c:ext>
              </c:extLst>
            </c:dLbl>
            <c:dLbl>
              <c:idx val="7"/>
              <c:layout>
                <c:manualLayout>
                  <c:x val="-8.8093587358183997E-2"/>
                  <c:y val="-4.6422169642217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E2-4723-A217-0E037E3E1CF5}"/>
                </c:ext>
              </c:extLst>
            </c:dLbl>
            <c:dLbl>
              <c:idx val="8"/>
              <c:layout>
                <c:manualLayout>
                  <c:x val="-6.897837434750187E-2"/>
                  <c:y val="-0.14221556886227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E2-4723-A217-0E037E3E1CF5}"/>
                </c:ext>
              </c:extLst>
            </c:dLbl>
            <c:dLbl>
              <c:idx val="9"/>
              <c:layout>
                <c:manualLayout>
                  <c:x val="-1.3049962714392245E-2"/>
                  <c:y val="-0.152195608782435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CE2-4723-A217-0E037E3E1CF5}"/>
                </c:ext>
              </c:extLst>
            </c:dLbl>
            <c:dLbl>
              <c:idx val="10"/>
              <c:layout>
                <c:manualLayout>
                  <c:x val="0.12490678598061149"/>
                  <c:y val="0.14471057884231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CE2-4723-A217-0E037E3E1CF5}"/>
                </c:ext>
              </c:extLst>
            </c:dLbl>
            <c:dLbl>
              <c:idx val="11"/>
              <c:layout>
                <c:manualLayout>
                  <c:x val="-9.1349739000745708E-2"/>
                  <c:y val="-9.98003992015968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CE2-4723-A217-0E037E3E1CF5}"/>
                </c:ext>
              </c:extLst>
            </c:dLbl>
            <c:dLbl>
              <c:idx val="12"/>
              <c:layout>
                <c:manualLayout>
                  <c:x val="-1.497454327643007E-3"/>
                  <c:y val="-4.097655409765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CE2-4723-A217-0E037E3E1CF5}"/>
                </c:ext>
              </c:extLst>
            </c:dLbl>
            <c:dLbl>
              <c:idx val="13"/>
              <c:layout>
                <c:manualLayout>
                  <c:x val="8.5354896675651395E-2"/>
                  <c:y val="-5.0082455008245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E2-4723-A217-0E037E3E1CF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'PROJECTIONS invest'!$M$4:$M$18</c:f>
              <c:strCache>
                <c:ptCount val="14"/>
                <c:pt idx="0">
                  <c:v>SERVICES GENERAUX</c:v>
                </c:pt>
                <c:pt idx="1">
                  <c:v>MOYENS TECHNIQUES</c:v>
                </c:pt>
                <c:pt idx="2">
                  <c:v>SECURITE DES BIENS ET DES PERSONNES</c:v>
                </c:pt>
                <c:pt idx="3">
                  <c:v>SANTE SOLIDARITE SOCIAL : CABINET MEDICAL</c:v>
                </c:pt>
                <c:pt idx="4">
                  <c:v>RESEAU DE CHALEUR</c:v>
                </c:pt>
                <c:pt idx="5">
                  <c:v>ECLAIRAGE PUBLIC</c:v>
                </c:pt>
                <c:pt idx="6">
                  <c:v>SAUVEGARDE DU PATRIMOINE</c:v>
                </c:pt>
                <c:pt idx="7">
                  <c:v>PARCS &amp;JARDINS; BIEN ETRE</c:v>
                </c:pt>
                <c:pt idx="8">
                  <c:v>ETABLISSEMENTS SCOLAIRES</c:v>
                </c:pt>
                <c:pt idx="9">
                  <c:v>MAIRIE</c:v>
                </c:pt>
                <c:pt idx="10">
                  <c:v>RESERVE FONCIERE</c:v>
                </c:pt>
                <c:pt idx="11">
                  <c:v>PROSPECTIVE</c:v>
                </c:pt>
                <c:pt idx="12">
                  <c:v>AMELIORATION ENERGETIQUE BATIMENTS</c:v>
                </c:pt>
                <c:pt idx="13">
                  <c:v>EQUIPEMENT SPORTIF(TENNIS)</c:v>
                </c:pt>
              </c:strCache>
            </c:strRef>
          </c:cat>
          <c:val>
            <c:numRef>
              <c:f>'PROJECTIONS invest'!$N$4:$N$18</c:f>
              <c:numCache>
                <c:formatCode>#\ ##0.00\ "€"</c:formatCode>
                <c:ptCount val="14"/>
                <c:pt idx="0">
                  <c:v>69019.02</c:v>
                </c:pt>
                <c:pt idx="1">
                  <c:v>236734</c:v>
                </c:pt>
                <c:pt idx="2">
                  <c:v>40628</c:v>
                </c:pt>
                <c:pt idx="3">
                  <c:v>2225181.06</c:v>
                </c:pt>
                <c:pt idx="4">
                  <c:v>25000</c:v>
                </c:pt>
                <c:pt idx="5">
                  <c:v>62700</c:v>
                </c:pt>
                <c:pt idx="6">
                  <c:v>10000</c:v>
                </c:pt>
                <c:pt idx="7">
                  <c:v>5000</c:v>
                </c:pt>
                <c:pt idx="8">
                  <c:v>44640</c:v>
                </c:pt>
                <c:pt idx="9">
                  <c:v>44838</c:v>
                </c:pt>
                <c:pt idx="10">
                  <c:v>344500</c:v>
                </c:pt>
                <c:pt idx="11">
                  <c:v>10000</c:v>
                </c:pt>
                <c:pt idx="12">
                  <c:v>94800</c:v>
                </c:pt>
                <c:pt idx="13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CE2-4723-A217-0E037E3E1CF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Projection fonctionnement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'PROJECTIONS fonct'!$A$12</c:f>
              <c:strCache>
                <c:ptCount val="1"/>
                <c:pt idx="0">
                  <c:v>RECETTES DE FONCTIONNEMENT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fonct'!$B$12:$G$12</c:f>
            </c:numRef>
          </c:val>
          <c:smooth val="0"/>
          <c:extLst>
            <c:ext xmlns:c16="http://schemas.microsoft.com/office/drawing/2014/chart" uri="{C3380CC4-5D6E-409C-BE32-E72D297353CC}">
              <c16:uniqueId val="{00000000-D45B-4777-97C8-088CD69AC6EA}"/>
            </c:ext>
          </c:extLst>
        </c:ser>
        <c:ser>
          <c:idx val="1"/>
          <c:order val="1"/>
          <c:tx>
            <c:strRef>
              <c:f>'PROJECTIONS fonct'!$A$13</c:f>
              <c:strCache>
                <c:ptCount val="1"/>
                <c:pt idx="0">
                  <c:v>RECETTES REELLES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fonct'!$B$13:$G$13</c:f>
            </c:numRef>
          </c:val>
          <c:smooth val="0"/>
          <c:extLst>
            <c:ext xmlns:c16="http://schemas.microsoft.com/office/drawing/2014/chart" uri="{C3380CC4-5D6E-409C-BE32-E72D297353CC}">
              <c16:uniqueId val="{00000001-D45B-4777-97C8-088CD69AC6EA}"/>
            </c:ext>
          </c:extLst>
        </c:ser>
        <c:ser>
          <c:idx val="2"/>
          <c:order val="2"/>
          <c:tx>
            <c:strRef>
              <c:f>'PROJECTIONS fonct'!$A$14</c:f>
              <c:strCache>
                <c:ptCount val="1"/>
                <c:pt idx="0">
                  <c:v>RECETTES D'ORDRE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fonct'!$B$14:$G$14</c:f>
            </c:numRef>
          </c:val>
          <c:smooth val="0"/>
          <c:extLst>
            <c:ext xmlns:c16="http://schemas.microsoft.com/office/drawing/2014/chart" uri="{C3380CC4-5D6E-409C-BE32-E72D297353CC}">
              <c16:uniqueId val="{00000002-D45B-4777-97C8-088CD69AC6EA}"/>
            </c:ext>
          </c:extLst>
        </c:ser>
        <c:ser>
          <c:idx val="3"/>
          <c:order val="3"/>
          <c:tx>
            <c:strRef>
              <c:f>'PROJECTIONS fonct'!$A$15</c:f>
              <c:strCache>
                <c:ptCount val="1"/>
                <c:pt idx="0">
                  <c:v>RECETTES DE L'EXERCICE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fonct'!$B$15:$G$15</c:f>
              <c:numCache>
                <c:formatCode>#,##0.00</c:formatCode>
                <c:ptCount val="6"/>
                <c:pt idx="0">
                  <c:v>5249570</c:v>
                </c:pt>
                <c:pt idx="1">
                  <c:v>5268977</c:v>
                </c:pt>
                <c:pt idx="2">
                  <c:v>5258558</c:v>
                </c:pt>
                <c:pt idx="3">
                  <c:v>5241464</c:v>
                </c:pt>
                <c:pt idx="4">
                  <c:v>5440719</c:v>
                </c:pt>
                <c:pt idx="5">
                  <c:v>5622000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5B-4777-97C8-088CD69AC6EA}"/>
            </c:ext>
          </c:extLst>
        </c:ser>
        <c:ser>
          <c:idx val="4"/>
          <c:order val="4"/>
          <c:tx>
            <c:strRef>
              <c:f>'PROJECTIONS fonct'!$A$16</c:f>
              <c:strCache>
                <c:ptCount val="1"/>
                <c:pt idx="0">
                  <c:v>SOLDE POSITIF REPORTE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fonct'!$B$16:$G$16</c:f>
            </c:numRef>
          </c:val>
          <c:smooth val="0"/>
          <c:extLst>
            <c:ext xmlns:c16="http://schemas.microsoft.com/office/drawing/2014/chart" uri="{C3380CC4-5D6E-409C-BE32-E72D297353CC}">
              <c16:uniqueId val="{00000004-D45B-4777-97C8-088CD69AC6EA}"/>
            </c:ext>
          </c:extLst>
        </c:ser>
        <c:ser>
          <c:idx val="5"/>
          <c:order val="5"/>
          <c:tx>
            <c:strRef>
              <c:f>'PROJECTIONS fonct'!$A$17</c:f>
              <c:strCache>
                <c:ptCount val="1"/>
                <c:pt idx="0">
                  <c:v>TOTAL RECETTES DE FONCTIONNEMENT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fonct'!$B$17:$G$17</c:f>
              <c:numCache>
                <c:formatCode>#,##0.00</c:formatCode>
                <c:ptCount val="6"/>
                <c:pt idx="0">
                  <c:v>7092558.6500000004</c:v>
                </c:pt>
                <c:pt idx="1">
                  <c:v>7467195</c:v>
                </c:pt>
                <c:pt idx="2">
                  <c:v>7494257</c:v>
                </c:pt>
                <c:pt idx="3">
                  <c:v>7133401</c:v>
                </c:pt>
                <c:pt idx="4">
                  <c:v>6981504</c:v>
                </c:pt>
                <c:pt idx="5">
                  <c:v>6815656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5B-4777-97C8-088CD69AC6EA}"/>
            </c:ext>
          </c:extLst>
        </c:ser>
        <c:ser>
          <c:idx val="6"/>
          <c:order val="6"/>
          <c:tx>
            <c:strRef>
              <c:f>'PROJECTIONS fonct'!$A$18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fonct'!$B$18:$G$18</c:f>
            </c:numRef>
          </c:val>
          <c:smooth val="0"/>
          <c:extLst>
            <c:ext xmlns:c16="http://schemas.microsoft.com/office/drawing/2014/chart" uri="{C3380CC4-5D6E-409C-BE32-E72D297353CC}">
              <c16:uniqueId val="{00000006-D45B-4777-97C8-088CD69AC6EA}"/>
            </c:ext>
          </c:extLst>
        </c:ser>
        <c:ser>
          <c:idx val="7"/>
          <c:order val="7"/>
          <c:tx>
            <c:strRef>
              <c:f>'PROJECTIONS fonct'!$A$19</c:f>
              <c:strCache>
                <c:ptCount val="1"/>
                <c:pt idx="0">
                  <c:v>DEPENSES DE FONCTIONNEMENT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fonct'!$B$19:$G$19</c:f>
            </c:numRef>
          </c:val>
          <c:smooth val="0"/>
          <c:extLst>
            <c:ext xmlns:c16="http://schemas.microsoft.com/office/drawing/2014/chart" uri="{C3380CC4-5D6E-409C-BE32-E72D297353CC}">
              <c16:uniqueId val="{00000007-D45B-4777-97C8-088CD69AC6EA}"/>
            </c:ext>
          </c:extLst>
        </c:ser>
        <c:ser>
          <c:idx val="8"/>
          <c:order val="8"/>
          <c:tx>
            <c:strRef>
              <c:f>'PROJECTIONS fonct'!$A$20</c:f>
              <c:strCache>
                <c:ptCount val="1"/>
                <c:pt idx="0">
                  <c:v>DEPENSES REELLES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fonct'!$B$20:$G$20</c:f>
            </c:numRef>
          </c:val>
          <c:smooth val="0"/>
          <c:extLst>
            <c:ext xmlns:c16="http://schemas.microsoft.com/office/drawing/2014/chart" uri="{C3380CC4-5D6E-409C-BE32-E72D297353CC}">
              <c16:uniqueId val="{00000008-D45B-4777-97C8-088CD69AC6EA}"/>
            </c:ext>
          </c:extLst>
        </c:ser>
        <c:ser>
          <c:idx val="9"/>
          <c:order val="9"/>
          <c:tx>
            <c:strRef>
              <c:f>'PROJECTIONS fonct'!$A$21</c:f>
              <c:strCache>
                <c:ptCount val="1"/>
                <c:pt idx="0">
                  <c:v>DEPENSES D'ORDRE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fonct'!$B$21:$G$21</c:f>
            </c:numRef>
          </c:val>
          <c:smooth val="0"/>
          <c:extLst>
            <c:ext xmlns:c16="http://schemas.microsoft.com/office/drawing/2014/chart" uri="{C3380CC4-5D6E-409C-BE32-E72D297353CC}">
              <c16:uniqueId val="{00000009-D45B-4777-97C8-088CD69AC6EA}"/>
            </c:ext>
          </c:extLst>
        </c:ser>
        <c:ser>
          <c:idx val="10"/>
          <c:order val="10"/>
          <c:tx>
            <c:strRef>
              <c:f>'PROJECTIONS fonct'!$A$22</c:f>
              <c:strCache>
                <c:ptCount val="1"/>
                <c:pt idx="0">
                  <c:v>TOTAL DEPENSES DE FONCTIONNEMENT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fonct'!$B$22:$G$22</c:f>
              <c:numCache>
                <c:formatCode>#,##0.00</c:formatCode>
                <c:ptCount val="6"/>
                <c:pt idx="0">
                  <c:v>4894341</c:v>
                </c:pt>
                <c:pt idx="1">
                  <c:v>5231496</c:v>
                </c:pt>
                <c:pt idx="2">
                  <c:v>5102320</c:v>
                </c:pt>
                <c:pt idx="3">
                  <c:v>5592616</c:v>
                </c:pt>
                <c:pt idx="4">
                  <c:v>5787848</c:v>
                </c:pt>
                <c:pt idx="5">
                  <c:v>5837937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45B-4777-97C8-088CD69AC6EA}"/>
            </c:ext>
          </c:extLst>
        </c:ser>
        <c:ser>
          <c:idx val="11"/>
          <c:order val="11"/>
          <c:tx>
            <c:strRef>
              <c:f>'PROJECTIONS fonct'!$A$23</c:f>
              <c:strCache>
                <c:ptCount val="1"/>
                <c:pt idx="0">
                  <c:v>RESULTAT DE L'EXERCICE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fonct'!$B$23:$G$23</c:f>
              <c:numCache>
                <c:formatCode>#,##0.00</c:formatCode>
                <c:ptCount val="6"/>
                <c:pt idx="0">
                  <c:v>355229</c:v>
                </c:pt>
                <c:pt idx="1">
                  <c:v>37481</c:v>
                </c:pt>
                <c:pt idx="2">
                  <c:v>156238</c:v>
                </c:pt>
                <c:pt idx="3">
                  <c:v>-351152</c:v>
                </c:pt>
                <c:pt idx="4">
                  <c:v>-347129</c:v>
                </c:pt>
                <c:pt idx="5">
                  <c:v>-276240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45B-4777-97C8-088CD69AC6EA}"/>
            </c:ext>
          </c:extLst>
        </c:ser>
        <c:ser>
          <c:idx val="12"/>
          <c:order val="12"/>
          <c:tx>
            <c:strRef>
              <c:f>'PROJECTIONS fonct'!$A$24</c:f>
              <c:strCache>
                <c:ptCount val="1"/>
                <c:pt idx="0">
                  <c:v>RESULTAT CUMULE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'PROJECTIONS fonct'!$B$11:$G$11</c:f>
              <c:strCache>
                <c:ptCount val="6"/>
                <c:pt idx="0">
                  <c:v>CA 2023</c:v>
                </c:pt>
                <c:pt idx="1">
                  <c:v>CA 2024</c:v>
                </c:pt>
                <c:pt idx="2">
                  <c:v>CA 2025</c:v>
                </c:pt>
                <c:pt idx="3">
                  <c:v>BP 2026</c:v>
                </c:pt>
                <c:pt idx="4">
                  <c:v>BP 2027</c:v>
                </c:pt>
                <c:pt idx="5">
                  <c:v>BP 2028</c:v>
                </c:pt>
              </c:strCache>
            </c:strRef>
          </c:cat>
          <c:val>
            <c:numRef>
              <c:f>'PROJECTIONS fonct'!$B$24:$G$24</c:f>
              <c:numCache>
                <c:formatCode>#,##0.00</c:formatCode>
                <c:ptCount val="6"/>
                <c:pt idx="0">
                  <c:v>2198217.65</c:v>
                </c:pt>
                <c:pt idx="1">
                  <c:v>2235698.65</c:v>
                </c:pt>
                <c:pt idx="2">
                  <c:v>2391937</c:v>
                </c:pt>
                <c:pt idx="3">
                  <c:v>1540785</c:v>
                </c:pt>
                <c:pt idx="4">
                  <c:v>1193656</c:v>
                </c:pt>
                <c:pt idx="5">
                  <c:v>917416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45B-4777-97C8-088CD69AC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48143"/>
        <c:axId val="23048623"/>
      </c:lineChart>
      <c:catAx>
        <c:axId val="2304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048623"/>
        <c:crosses val="autoZero"/>
        <c:auto val="1"/>
        <c:lblAlgn val="ctr"/>
        <c:lblOffset val="100"/>
        <c:noMultiLvlLbl val="0"/>
      </c:catAx>
      <c:valAx>
        <c:axId val="2304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04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1546957376529"/>
          <c:y val="0.80975207004425642"/>
          <c:w val="0.81895811908832439"/>
          <c:h val="0.18202632265019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 b="1"/>
              <a:t>CAF</a:t>
            </a:r>
            <a:r>
              <a:rPr lang="fr-FR" b="1" baseline="0"/>
              <a:t> NETTE en €/Hab</a:t>
            </a:r>
            <a:endParaRPr lang="fr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EC-4DA4-810A-EDE8A4092F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EC-4DA4-810A-EDE8A4092F43}"/>
              </c:ext>
            </c:extLst>
          </c:dPt>
          <c:dLbls>
            <c:dLbl>
              <c:idx val="2"/>
              <c:layout>
                <c:manualLayout>
                  <c:x val="0"/>
                  <c:y val="-1.91856246841134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EC-4DA4-810A-EDE8A4092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Feuil2!$B$5:$F$5</c:f>
              <c:strCache>
                <c:ptCount val="5"/>
                <c:pt idx="0">
                  <c:v>CA 2024</c:v>
                </c:pt>
                <c:pt idx="1">
                  <c:v>CA 2025</c:v>
                </c:pt>
                <c:pt idx="2">
                  <c:v>BP 2026</c:v>
                </c:pt>
                <c:pt idx="3">
                  <c:v>STRATE 5000/10000</c:v>
                </c:pt>
                <c:pt idx="4">
                  <c:v>STRATE 3500/5000</c:v>
                </c:pt>
              </c:strCache>
            </c:strRef>
          </c:cat>
          <c:val>
            <c:numRef>
              <c:f>Feuil2!$B$6:$F$6</c:f>
              <c:numCache>
                <c:formatCode>General</c:formatCode>
                <c:ptCount val="5"/>
                <c:pt idx="0">
                  <c:v>90</c:v>
                </c:pt>
                <c:pt idx="1">
                  <c:v>114</c:v>
                </c:pt>
                <c:pt idx="2">
                  <c:v>6</c:v>
                </c:pt>
                <c:pt idx="3">
                  <c:v>130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EC-4DA4-810A-EDE8A4092F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06579680"/>
        <c:axId val="1706577280"/>
      </c:barChart>
      <c:catAx>
        <c:axId val="17065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6577280"/>
        <c:crosses val="autoZero"/>
        <c:auto val="1"/>
        <c:lblAlgn val="ctr"/>
        <c:lblOffset val="100"/>
        <c:noMultiLvlLbl val="0"/>
      </c:catAx>
      <c:valAx>
        <c:axId val="1706577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657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fr-FR" sz="1300" b="0" u="none" strike="noStrike">
                <a:solidFill>
                  <a:srgbClr val="000000"/>
                </a:solidFill>
                <a:uFillTx/>
                <a:latin typeface="Arial"/>
              </a:rPr>
              <a:t>Croissance mondiale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Ligne 13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FAF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A153-4791-B1AE-1F147BC28829}"/>
              </c:ext>
            </c:extLst>
          </c:dPt>
          <c:dPt>
            <c:idx val="1"/>
            <c:invertIfNegative val="0"/>
            <c:bubble3D val="0"/>
            <c:spPr>
              <a:solidFill>
                <a:srgbClr val="5EB91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A153-4791-B1AE-1F147BC28829}"/>
              </c:ext>
            </c:extLst>
          </c:dPt>
          <c:dPt>
            <c:idx val="2"/>
            <c:invertIfNegative val="0"/>
            <c:bubble3D val="0"/>
            <c:spPr>
              <a:solidFill>
                <a:srgbClr val="468A1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A153-4791-B1AE-1F147BC28829}"/>
              </c:ext>
            </c:extLst>
          </c:dPt>
          <c:dLbls>
            <c:dLbl>
              <c:idx val="0"/>
              <c:layout>
                <c:manualLayout>
                  <c:x val="3.3127070441902602E-3"/>
                  <c:y val="-2.0002222469163201E-3"/>
                </c:manualLayout>
              </c:layout>
              <c:numFmt formatCode="General" sourceLinked="0"/>
              <c:spPr/>
              <c:txPr>
                <a:bodyPr wrap="non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153-4791-B1AE-1F147BC28829}"/>
                </c:ext>
              </c:extLst>
            </c:dLbl>
            <c:dLbl>
              <c:idx val="1"/>
              <c:numFmt formatCode="General" sourceLinked="0"/>
              <c:spPr/>
              <c:txPr>
                <a:bodyPr wrap="non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153-4791-B1AE-1F147BC28829}"/>
                </c:ext>
              </c:extLst>
            </c:dLbl>
            <c:dLbl>
              <c:idx val="2"/>
              <c:numFmt formatCode="General" sourceLinked="0"/>
              <c:spPr/>
              <c:txPr>
                <a:bodyPr wrap="non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153-4791-B1AE-1F147BC2882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0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3.3</c:v>
                </c:pt>
                <c:pt idx="1">
                  <c:v>3.3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53-4791-B1AE-1F147BC28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091265"/>
        <c:axId val="86792409"/>
      </c:barChart>
      <c:catAx>
        <c:axId val="2509126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86792409"/>
        <c:crosses val="autoZero"/>
        <c:auto val="1"/>
        <c:lblAlgn val="ctr"/>
        <c:lblOffset val="100"/>
        <c:noMultiLvlLbl val="0"/>
      </c:catAx>
      <c:valAx>
        <c:axId val="86792409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25091265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fr-FR" sz="1300" b="0" u="none" strike="noStrike">
                <a:solidFill>
                  <a:srgbClr val="000000"/>
                </a:solidFill>
                <a:uFillTx/>
                <a:latin typeface="Arial"/>
              </a:rPr>
              <a:t>Croissance zone euro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Ligne 13</c:v>
                </c:pt>
              </c:strCache>
            </c:strRef>
          </c:tx>
          <c:spPr>
            <a:solidFill>
              <a:srgbClr val="069A2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0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1.4</c:v>
                </c:pt>
                <c:pt idx="1">
                  <c:v>1.2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9-4CAC-8CC4-B78F7827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219698"/>
        <c:axId val="80545152"/>
      </c:barChart>
      <c:catAx>
        <c:axId val="4821969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80545152"/>
        <c:crosses val="autoZero"/>
        <c:auto val="1"/>
        <c:lblAlgn val="ctr"/>
        <c:lblOffset val="100"/>
        <c:noMultiLvlLbl val="0"/>
      </c:catAx>
      <c:valAx>
        <c:axId val="80545152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48219698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fr-FR" sz="1300" b="0" u="none" strike="noStrike">
                <a:solidFill>
                  <a:srgbClr val="000000"/>
                </a:solidFill>
                <a:uFillTx/>
                <a:latin typeface="Arial"/>
              </a:rPr>
              <a:t>Inflation zone euro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Ligne 13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Arial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0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2.1</c:v>
                </c:pt>
                <c:pt idx="1">
                  <c:v>1.9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B-4D50-BA27-ADEB88BEF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840688"/>
        <c:axId val="2308379"/>
      </c:barChart>
      <c:catAx>
        <c:axId val="1484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2308379"/>
        <c:crosses val="autoZero"/>
        <c:auto val="1"/>
        <c:lblAlgn val="ctr"/>
        <c:lblOffset val="100"/>
        <c:noMultiLvlLbl val="0"/>
      </c:catAx>
      <c:valAx>
        <c:axId val="2308379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14840688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fr-FR" sz="1300" b="0" u="none" strike="noStrike">
                <a:solidFill>
                  <a:srgbClr val="000000"/>
                </a:solidFill>
                <a:uFillTx/>
                <a:latin typeface="Arial"/>
              </a:rPr>
              <a:t>EVOLUTION DEFICIT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Ligne 8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600" b="0" u="none" strike="noStrike">
                    <a:solidFill>
                      <a:srgbClr val="000000"/>
                    </a:solidFill>
                    <a:uFillTx/>
                    <a:latin typeface="Arial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28800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4.7</c:v>
                </c:pt>
                <c:pt idx="1">
                  <c:v>5.5</c:v>
                </c:pt>
                <c:pt idx="2">
                  <c:v>5.8</c:v>
                </c:pt>
                <c:pt idx="3">
                  <c:v>5.4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98-49B6-A756-C6082BECD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43405537"/>
        <c:axId val="23052075"/>
      </c:lineChart>
      <c:catAx>
        <c:axId val="4340553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2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23052075"/>
        <c:crosses val="autoZero"/>
        <c:auto val="1"/>
        <c:lblAlgn val="ctr"/>
        <c:lblOffset val="100"/>
        <c:noMultiLvlLbl val="0"/>
      </c:catAx>
      <c:valAx>
        <c:axId val="23052075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43405537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fr-FR" sz="1400" b="0" u="none" strike="noStrike">
                <a:solidFill>
                  <a:srgbClr val="0000FF"/>
                </a:solidFill>
                <a:uFillTx/>
                <a:latin typeface="Calibri"/>
              </a:rPr>
              <a:t>Evolution de la population 2014-2026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Série1</c:v>
                </c:pt>
              </c:strCache>
            </c:strRef>
          </c:tx>
          <c:spPr>
            <a:ln w="28440" cap="rnd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440" cap="rnd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4245</c:v>
                </c:pt>
                <c:pt idx="1">
                  <c:v>4303</c:v>
                </c:pt>
                <c:pt idx="2">
                  <c:v>4317</c:v>
                </c:pt>
                <c:pt idx="3">
                  <c:v>4422</c:v>
                </c:pt>
                <c:pt idx="4">
                  <c:v>4541</c:v>
                </c:pt>
                <c:pt idx="5">
                  <c:v>4663</c:v>
                </c:pt>
                <c:pt idx="6">
                  <c:v>4786</c:v>
                </c:pt>
                <c:pt idx="7">
                  <c:v>4934</c:v>
                </c:pt>
                <c:pt idx="8">
                  <c:v>5024</c:v>
                </c:pt>
                <c:pt idx="9">
                  <c:v>5055</c:v>
                </c:pt>
                <c:pt idx="10">
                  <c:v>5047</c:v>
                </c:pt>
                <c:pt idx="11">
                  <c:v>5049</c:v>
                </c:pt>
                <c:pt idx="12">
                  <c:v>5050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88-4DDB-9DA7-16468E90E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88219495"/>
        <c:axId val="84258605"/>
      </c:lineChart>
      <c:catAx>
        <c:axId val="8821949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u="none" strike="noStrike">
                <a:solidFill>
                  <a:srgbClr val="595959"/>
                </a:solidFill>
                <a:uFillTx/>
                <a:latin typeface="Calibri"/>
              </a:defRPr>
            </a:pPr>
            <a:endParaRPr lang="fr-FR"/>
          </a:p>
        </c:txPr>
        <c:crossAx val="84258605"/>
        <c:crosses val="autoZero"/>
        <c:auto val="1"/>
        <c:lblAlgn val="ctr"/>
        <c:lblOffset val="100"/>
        <c:noMultiLvlLbl val="0"/>
      </c:catAx>
      <c:valAx>
        <c:axId val="8425860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u="none" strike="noStrike">
                <a:solidFill>
                  <a:srgbClr val="595959"/>
                </a:solidFill>
                <a:uFillTx/>
                <a:latin typeface="Calibri"/>
              </a:defRPr>
            </a:pPr>
            <a:endParaRPr lang="fr-FR"/>
          </a:p>
        </c:txPr>
        <c:crossAx val="8821949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userShapes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fr-FR" sz="1600" b="1" u="none" strike="noStrike" dirty="0">
                <a:solidFill>
                  <a:srgbClr val="000000"/>
                </a:solidFill>
                <a:uFillTx/>
                <a:latin typeface="Arial"/>
              </a:rPr>
              <a:t>Budget de fonctionnement :prévisions 2026</a:t>
            </a:r>
          </a:p>
        </c:rich>
      </c:tx>
      <c:layout>
        <c:manualLayout>
          <c:xMode val="edge"/>
          <c:yMode val="edge"/>
          <c:x val="0.1974807896490316"/>
          <c:y val="8.6462453395943339E-3"/>
        </c:manualLayout>
      </c:layout>
      <c:overlay val="0"/>
      <c:spPr>
        <a:noFill/>
        <a:ln w="0">
          <a:noFill/>
        </a:ln>
      </c:spPr>
    </c:title>
    <c:autoTitleDeleted val="0"/>
    <c:view3D>
      <c:rotX val="11"/>
      <c:rotY val="25"/>
      <c:rAngAx val="1"/>
    </c:view3D>
    <c:floor>
      <c:thickness val="0"/>
      <c:spPr>
        <a:solidFill>
          <a:srgbClr val="CCCCCC"/>
        </a:solidFill>
        <a:ln w="0">
          <a:noFill/>
        </a:ln>
      </c:spPr>
    </c:floor>
    <c:sideWall>
      <c:thickness val="0"/>
      <c:spPr>
        <a:noFill/>
        <a:ln w="0">
          <a:solidFill>
            <a:srgbClr val="B3B3B3"/>
          </a:solidFill>
        </a:ln>
      </c:spPr>
    </c:sideWall>
    <c:backWall>
      <c:thickness val="0"/>
      <c:spPr>
        <a:noFill/>
        <a:ln w="0">
          <a:solidFill>
            <a:srgbClr val="B3B3B3"/>
          </a:solidFill>
        </a:ln>
      </c:spPr>
    </c:backWall>
    <c:plotArea>
      <c:layout>
        <c:manualLayout>
          <c:layoutTarget val="inner"/>
          <c:xMode val="edge"/>
          <c:yMode val="edge"/>
          <c:x val="9.0404614635559391E-2"/>
          <c:y val="0.15109678261876253"/>
          <c:w val="0.89225711623007198"/>
          <c:h val="0.82092233171109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Ligne 5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39-4681-B2C4-5C877FF15E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839-4681-B2C4-5C877FF15E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839-4681-B2C4-5C877FF15EF6}"/>
              </c:ext>
            </c:extLst>
          </c:dPt>
          <c:dLbls>
            <c:dLbl>
              <c:idx val="0"/>
              <c:layout>
                <c:manualLayout>
                  <c:x val="1.541616624185632E-2"/>
                  <c:y val="-0.15619142691300528"/>
                </c:manualLayout>
              </c:layout>
              <c:numFmt formatCode="#,##0.00\ [$€-40C];[Red]\-#,##0.00\ [$€-40C]" sourceLinked="0"/>
              <c:spPr/>
              <c:txPr>
                <a:bodyPr wrap="none"/>
                <a:lstStyle/>
                <a:p>
                  <a:pPr>
                    <a:defRPr sz="1400" b="1" u="none" strike="noStrik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839-4681-B2C4-5C877FF15EF6}"/>
                </c:ext>
              </c:extLst>
            </c:dLbl>
            <c:dLbl>
              <c:idx val="1"/>
              <c:layout>
                <c:manualLayout>
                  <c:x val="5.5725345930738024E-2"/>
                  <c:y val="-0.11829124717036534"/>
                </c:manualLayout>
              </c:layout>
              <c:numFmt formatCode="#,##0.00\ [$€-40C];[Red]\-#,##0.00\ [$€-40C]" sourceLinked="0"/>
              <c:spPr/>
              <c:txPr>
                <a:bodyPr wrap="none"/>
                <a:lstStyle/>
                <a:p>
                  <a:pPr>
                    <a:defRPr sz="1400" b="1" u="none" strike="noStrik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839-4681-B2C4-5C877FF15EF6}"/>
                </c:ext>
              </c:extLst>
            </c:dLbl>
            <c:dLbl>
              <c:idx val="2"/>
              <c:layout>
                <c:manualLayout>
                  <c:x val="4.2006746942791551E-2"/>
                  <c:y val="0.24996203703703715"/>
                </c:manualLayout>
              </c:layout>
              <c:numFmt formatCode="#,##0.00\ [$€-40C];[Red]\-#,##0.00\ [$€-40C]" sourceLinked="0"/>
              <c:spPr/>
              <c:txPr>
                <a:bodyPr wrap="none"/>
                <a:lstStyle/>
                <a:p>
                  <a:pPr>
                    <a:defRPr sz="1400" b="1" u="none" strike="noStrik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839-4681-B2C4-5C877FF15EF6}"/>
                </c:ext>
              </c:extLst>
            </c:dLbl>
            <c:numFmt formatCode="#,##0.00\ [$€-40C];[Red]\-#,##0.00\ [$€-40C]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400" b="1" u="none" strike="noStrike">
                    <a:solidFill>
                      <a:srgbClr val="000000"/>
                    </a:solidFill>
                    <a:uFillTx/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0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3"/>
                <c:pt idx="0">
                  <c:v>Recettes</c:v>
                </c:pt>
                <c:pt idx="1">
                  <c:v>Dépenses</c:v>
                </c:pt>
                <c:pt idx="2">
                  <c:v>Résultat exercice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5241464</c:v>
                </c:pt>
                <c:pt idx="1">
                  <c:v>5592616</c:v>
                </c:pt>
                <c:pt idx="2">
                  <c:v>-351152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39-4681-B2C4-5C877FF15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0181290"/>
        <c:axId val="54790572"/>
        <c:axId val="0"/>
      </c:bar3DChart>
      <c:catAx>
        <c:axId val="9018129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5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54790572"/>
        <c:crossesAt val="0"/>
        <c:auto val="1"/>
        <c:lblAlgn val="ctr"/>
        <c:lblOffset val="100"/>
        <c:noMultiLvlLbl val="0"/>
      </c:catAx>
      <c:valAx>
        <c:axId val="54790572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</a:defRPr>
            </a:pPr>
            <a:endParaRPr lang="fr-FR"/>
          </a:p>
        </c:txPr>
        <c:crossAx val="90181290"/>
        <c:crosses val="autoZero"/>
        <c:crossBetween val="between"/>
      </c:valAx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Dépenses de personnel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50000"/>
                  </a:schemeClr>
                </a:gs>
                <a:gs pos="35000">
                  <a:schemeClr val="accent1">
                    <a:tint val="37000"/>
                  </a:schemeClr>
                </a:gs>
                <a:gs pos="100000">
                  <a:schemeClr val="accent1">
                    <a:tint val="1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1258503401360351E-3"/>
                  <c:y val="-0.201820002762812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CB-4350-85FD-A41DEA54FB39}"/>
                </c:ext>
              </c:extLst>
            </c:dLbl>
            <c:dLbl>
              <c:idx val="1"/>
              <c:layout>
                <c:manualLayout>
                  <c:x val="-2.1258503401360546E-3"/>
                  <c:y val="-0.131644564166321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CB-4350-85FD-A41DEA54FB39}"/>
                </c:ext>
              </c:extLst>
            </c:dLbl>
            <c:dLbl>
              <c:idx val="2"/>
              <c:layout>
                <c:manualLayout>
                  <c:x val="-1.062925170068035E-2"/>
                  <c:y val="-0.153574388727724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CB-4350-85FD-A41DEA54FB39}"/>
                </c:ext>
              </c:extLst>
            </c:dLbl>
            <c:dLbl>
              <c:idx val="3"/>
              <c:layout>
                <c:manualLayout>
                  <c:x val="-6.3775510204082415E-3"/>
                  <c:y val="-4.3925265920707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CB-4350-85FD-A41DEA54FB39}"/>
                </c:ext>
              </c:extLst>
            </c:dLbl>
            <c:dLbl>
              <c:idx val="4"/>
              <c:layout>
                <c:manualLayout>
                  <c:x val="-1.2755102040816327E-2"/>
                  <c:y val="-7.4627020306672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CB-4350-85FD-A41DEA54FB39}"/>
                </c:ext>
              </c:extLst>
            </c:dLbl>
            <c:dLbl>
              <c:idx val="5"/>
              <c:layout>
                <c:manualLayout>
                  <c:x val="-6.3775510204081634E-3"/>
                  <c:y val="-8.83754662246166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CB-4350-85FD-A41DEA54FB39}"/>
                </c:ext>
              </c:extLst>
            </c:dLbl>
            <c:dLbl>
              <c:idx val="6"/>
              <c:layout>
                <c:manualLayout>
                  <c:x val="-6.3775510204083195E-3"/>
                  <c:y val="-5.2697195745268682E-2"/>
                </c:manualLayout>
              </c:layout>
              <c:tx>
                <c:rich>
                  <a:bodyPr/>
                  <a:lstStyle/>
                  <a:p>
                    <a:fld id="{8BCFA283-5F05-4839-8FA8-3F36EF68793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2CB-4350-85FD-A41DEA54F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Feuil2!$E$7:$K$7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Feuil2!$E$8:$K$8</c:f>
              <c:numCache>
                <c:formatCode>#\ ##0.00\ "€"</c:formatCode>
                <c:ptCount val="7"/>
                <c:pt idx="0">
                  <c:v>1857547.82</c:v>
                </c:pt>
                <c:pt idx="1">
                  <c:v>1836478.14</c:v>
                </c:pt>
                <c:pt idx="2">
                  <c:v>2045478.84</c:v>
                </c:pt>
                <c:pt idx="3">
                  <c:v>2241063.73</c:v>
                </c:pt>
                <c:pt idx="4">
                  <c:v>2390203.5</c:v>
                </c:pt>
                <c:pt idx="5">
                  <c:v>2392244.62</c:v>
                </c:pt>
                <c:pt idx="6">
                  <c:v>2585230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CB-4350-85FD-A41DEA54FB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07978911"/>
        <c:axId val="1407982271"/>
      </c:barChart>
      <c:catAx>
        <c:axId val="140797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7982271"/>
        <c:crosses val="autoZero"/>
        <c:auto val="1"/>
        <c:lblAlgn val="ctr"/>
        <c:lblOffset val="100"/>
        <c:noMultiLvlLbl val="0"/>
      </c:catAx>
      <c:valAx>
        <c:axId val="140798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797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Charges de personnel en €/hab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Feuil1!$F$18:$J$18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BP 2026</c:v>
                </c:pt>
                <c:pt idx="3">
                  <c:v>STRATE 5000/10000</c:v>
                </c:pt>
                <c:pt idx="4">
                  <c:v>STRATE 3500/5000</c:v>
                </c:pt>
              </c:strCache>
            </c:strRef>
          </c:cat>
          <c:val>
            <c:numRef>
              <c:f>Feuil1!$F$19:$J$19</c:f>
              <c:numCache>
                <c:formatCode>General</c:formatCode>
                <c:ptCount val="5"/>
                <c:pt idx="0">
                  <c:v>463</c:v>
                </c:pt>
                <c:pt idx="1">
                  <c:v>464</c:v>
                </c:pt>
                <c:pt idx="2">
                  <c:v>504</c:v>
                </c:pt>
                <c:pt idx="3">
                  <c:v>628</c:v>
                </c:pt>
                <c:pt idx="4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A-45C9-9904-3C82AD9A50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92399072"/>
        <c:axId val="1792399552"/>
      </c:barChart>
      <c:catAx>
        <c:axId val="17923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2399552"/>
        <c:crosses val="autoZero"/>
        <c:auto val="1"/>
        <c:lblAlgn val="ctr"/>
        <c:lblOffset val="100"/>
        <c:noMultiLvlLbl val="0"/>
      </c:catAx>
      <c:valAx>
        <c:axId val="1792399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239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0.77281</cdr:x>
      <cdr:y>0.16476</cdr:y>
    </cdr:from>
    <cdr:to>
      <cdr:x>0.94555</cdr:x>
      <cdr:y>0.2339</cdr:y>
    </cdr:to>
    <cdr:sp macro="" textlink="">
      <cdr:nvSpPr>
        <cdr:cNvPr id="505" name="ZoneTexte 1"/>
        <cdr:cNvSpPr/>
      </cdr:nvSpPr>
      <cdr:spPr>
        <a:xfrm xmlns:a="http://schemas.openxmlformats.org/drawingml/2006/main">
          <a:off x="4869000" y="622800"/>
          <a:ext cx="1088280" cy="261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endParaRPr sz="1800" b="0" u="none" strike="noStrik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 xmlns:cdr="http://schemas.openxmlformats.org/drawingml/2006/chartDrawing">
    <cdr:from>
      <cdr:x>0.77064</cdr:x>
      <cdr:y>0.16838</cdr:y>
    </cdr:from>
    <cdr:to>
      <cdr:x>0.9392</cdr:x>
      <cdr:y>0.24429</cdr:y>
    </cdr:to>
    <cdr:sp macro="" textlink="">
      <cdr:nvSpPr>
        <cdr:cNvPr id="506" name="ZoneTexte 2"/>
        <cdr:cNvSpPr/>
      </cdr:nvSpPr>
      <cdr:spPr>
        <a:xfrm xmlns:a="http://schemas.openxmlformats.org/drawingml/2006/main">
          <a:off x="4855320" y="636480"/>
          <a:ext cx="1062000" cy="2869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endParaRPr sz="1800" b="0" u="none" strike="noStrik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 xmlns:cdr="http://schemas.openxmlformats.org/drawingml/2006/chartDrawing">
    <cdr:from>
      <cdr:x>0.77064</cdr:x>
      <cdr:y>0.13686</cdr:y>
    </cdr:from>
    <cdr:to>
      <cdr:x>0.97046</cdr:x>
      <cdr:y>0.23724</cdr:y>
    </cdr:to>
    <cdr:sp macro="" textlink="">
      <cdr:nvSpPr>
        <cdr:cNvPr id="507" name="ZoneTexte 3"/>
        <cdr:cNvSpPr/>
      </cdr:nvSpPr>
      <cdr:spPr>
        <a:xfrm xmlns:a="http://schemas.openxmlformats.org/drawingml/2006/main">
          <a:off x="4855320" y="517320"/>
          <a:ext cx="1258920" cy="379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vertOverflow="clip" wrap="none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fr-FR" sz="1100" b="1" u="none" strike="noStrike">
              <a:solidFill>
                <a:srgbClr val="000000"/>
              </a:solidFill>
              <a:effectLst/>
              <a:uFillTx/>
              <a:latin typeface="Times New Roman"/>
            </a:rPr>
            <a:t>+ 18,96 %</a:t>
          </a:r>
          <a:endParaRPr sz="1100" b="0" u="none" strike="noStrik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1BB94F-A822-4E81-9168-9A9446966864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97BA5F3D-8952-4772-BF23-5A7665C7437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1C9D607-4B2A-49F1-AC94-A3F55414B58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008C313-052D-4996-9408-C96DB7EBDDB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31DC32-39C7-43C9-B5D1-E2B789EE806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421A5B0A-5835-4146-94F7-FD3FD95547A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6D3016D7-0266-4243-841A-36A9A6D4D1D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CFBAD0E1-2617-4829-A686-E0F20F60322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2266D775-B877-4941-826C-4CEDE7FEC70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259E9672-CCCB-422E-9E4C-7D98679726B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E232D140-0A42-4E6B-A79C-65336E7A844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FCCAD9-9BD6-448A-BC08-5C80CD1EC05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78BDA9EF-814A-47D0-9D0D-C84720A79DC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3B2D9E8F-29A9-47C5-9694-0A160A02D55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lstStyle/>
          <a:p>
            <a:fld id="{39B9601B-773F-4B92-9D1A-604C886C125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fld id="{B078A7F9-CF2B-4F8A-B9BC-D5D0045B687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1"/>
          </p:nvPr>
        </p:nvSpPr>
        <p:spPr/>
        <p:txBody>
          <a:bodyPr/>
          <a:lstStyle/>
          <a:p>
            <a:fld id="{3EB1333C-2E36-47C8-ADDF-635D5ADBADA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lstStyle/>
          <a:p>
            <a:fld id="{87E226D6-0218-4798-8DD6-B797F002BB6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7"/>
          </p:nvPr>
        </p:nvSpPr>
        <p:spPr/>
        <p:txBody>
          <a:bodyPr/>
          <a:lstStyle/>
          <a:p>
            <a:fld id="{FD275CFD-8EBF-45C8-8143-916F5159908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lstStyle/>
          <a:p>
            <a:fld id="{7210AFCC-B54A-40BA-83D0-5518AFE9CE4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lstStyle/>
          <a:p>
            <a:fld id="{CDA3BF8D-045E-4C31-99D5-795E48BA021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lstStyle/>
          <a:p>
            <a:fld id="{6D5E71B9-8DAE-4F46-93CD-0ADFAFCF8C8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D12186D-615F-4A83-B3A0-DC045B20991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9"/>
          </p:nvPr>
        </p:nvSpPr>
        <p:spPr/>
        <p:txBody>
          <a:bodyPr/>
          <a:lstStyle/>
          <a:p>
            <a:fld id="{3097292E-72E6-4F4F-AA98-0CF07D2ACE9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2"/>
          </p:nvPr>
        </p:nvSpPr>
        <p:spPr/>
        <p:txBody>
          <a:bodyPr/>
          <a:lstStyle/>
          <a:p>
            <a:fld id="{24D7A4EA-AD77-4861-8C25-8F2DF4557AB8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2"/>
          </p:nvPr>
        </p:nvSpPr>
        <p:spPr/>
        <p:txBody>
          <a:bodyPr/>
          <a:lstStyle/>
          <a:p>
            <a:fld id="{71A99B86-5921-4C42-821B-FDE19E3BA46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5"/>
          </p:nvPr>
        </p:nvSpPr>
        <p:spPr/>
        <p:txBody>
          <a:bodyPr/>
          <a:lstStyle/>
          <a:p>
            <a:fld id="{5C88E783-AEB9-4F0D-B617-A2B029BC125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lstStyle/>
          <a:p>
            <a:fld id="{A4956732-5A59-4FEF-BC4C-EEC59EB38EB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1"/>
          </p:nvPr>
        </p:nvSpPr>
        <p:spPr/>
        <p:txBody>
          <a:bodyPr/>
          <a:lstStyle/>
          <a:p>
            <a:fld id="{EABEF370-25F1-44F6-94F8-A957FF73712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4"/>
          </p:nvPr>
        </p:nvSpPr>
        <p:spPr/>
        <p:txBody>
          <a:bodyPr/>
          <a:lstStyle/>
          <a:p>
            <a:fld id="{24576071-AB67-4952-AD27-AB4F12BE420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7"/>
          </p:nvPr>
        </p:nvSpPr>
        <p:spPr/>
        <p:txBody>
          <a:bodyPr/>
          <a:lstStyle/>
          <a:p>
            <a:fld id="{04A2E586-BF5A-4285-A276-4251AA0867E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0"/>
          </p:nvPr>
        </p:nvSpPr>
        <p:spPr/>
        <p:txBody>
          <a:bodyPr/>
          <a:lstStyle/>
          <a:p>
            <a:fld id="{68F92439-399D-4333-BD03-EA784A32C9E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3"/>
          </p:nvPr>
        </p:nvSpPr>
        <p:spPr/>
        <p:txBody>
          <a:bodyPr/>
          <a:lstStyle/>
          <a:p>
            <a:fld id="{75B9C964-C23C-4A52-A8D1-8F665ED0430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37362AE-1F39-49EC-88C5-AF1CA676FF75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6"/>
          </p:nvPr>
        </p:nvSpPr>
        <p:spPr/>
        <p:txBody>
          <a:bodyPr/>
          <a:lstStyle/>
          <a:p>
            <a:fld id="{07892D9F-BE03-4343-89D0-F62CBB07E21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lstStyle/>
          <a:p>
            <a:fld id="{8BB0C444-5E46-4D76-B222-4DCF7E19552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2"/>
          </p:nvPr>
        </p:nvSpPr>
        <p:spPr/>
        <p:txBody>
          <a:bodyPr/>
          <a:lstStyle/>
          <a:p>
            <a:fld id="{CEAB2A3D-9150-4F27-87D3-6E10D16123C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5"/>
          </p:nvPr>
        </p:nvSpPr>
        <p:spPr/>
        <p:txBody>
          <a:bodyPr/>
          <a:lstStyle/>
          <a:p>
            <a:fld id="{C44ADAE6-C712-4093-97E4-052DDAB5452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8"/>
          </p:nvPr>
        </p:nvSpPr>
        <p:spPr/>
        <p:txBody>
          <a:bodyPr/>
          <a:lstStyle/>
          <a:p>
            <a:fld id="{630046D1-F87F-4DCC-9F9E-1DE95C4DB67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1"/>
          </p:nvPr>
        </p:nvSpPr>
        <p:spPr/>
        <p:txBody>
          <a:bodyPr/>
          <a:lstStyle/>
          <a:p>
            <a:fld id="{F496CA50-D023-4B05-AB4E-8E799CCF9B3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4"/>
          </p:nvPr>
        </p:nvSpPr>
        <p:spPr/>
        <p:txBody>
          <a:bodyPr/>
          <a:lstStyle/>
          <a:p>
            <a:fld id="{A7011DBA-1BBF-4656-9EFE-D1694E90574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7"/>
          </p:nvPr>
        </p:nvSpPr>
        <p:spPr/>
        <p:txBody>
          <a:bodyPr/>
          <a:lstStyle/>
          <a:p>
            <a:fld id="{8B31FCCD-8407-4A00-BB20-6A550FC564D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0"/>
          </p:nvPr>
        </p:nvSpPr>
        <p:spPr/>
        <p:txBody>
          <a:bodyPr/>
          <a:lstStyle/>
          <a:p>
            <a:fld id="{06028F56-0B3A-4BAB-B1FE-69D0B3CA1D6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3"/>
          </p:nvPr>
        </p:nvSpPr>
        <p:spPr/>
        <p:txBody>
          <a:bodyPr/>
          <a:lstStyle/>
          <a:p>
            <a:fld id="{194DF517-DA4A-4EC1-94C3-7E81C0A35E2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160CC80-F282-4FB5-9741-C8CECF1A0A0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6"/>
          </p:nvPr>
        </p:nvSpPr>
        <p:spPr/>
        <p:txBody>
          <a:bodyPr/>
          <a:lstStyle/>
          <a:p>
            <a:fld id="{E8515EBF-EEB0-4372-9620-A3DB6984E8B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9"/>
          </p:nvPr>
        </p:nvSpPr>
        <p:spPr/>
        <p:txBody>
          <a:bodyPr/>
          <a:lstStyle/>
          <a:p>
            <a:fld id="{C5C149DF-AF5F-4667-A827-3C5B977E24B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2"/>
          </p:nvPr>
        </p:nvSpPr>
        <p:spPr/>
        <p:txBody>
          <a:bodyPr/>
          <a:lstStyle/>
          <a:p>
            <a:fld id="{BEA32CF4-C63B-4E5F-9BF3-F6F9DBA2A22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5"/>
          </p:nvPr>
        </p:nvSpPr>
        <p:spPr/>
        <p:txBody>
          <a:bodyPr/>
          <a:lstStyle/>
          <a:p>
            <a:fld id="{785317AC-F18F-4C0E-836D-0AB402388A9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8"/>
          </p:nvPr>
        </p:nvSpPr>
        <p:spPr/>
        <p:txBody>
          <a:bodyPr/>
          <a:lstStyle/>
          <a:p>
            <a:fld id="{D971C4AE-D67A-42E5-8FD8-B47B4D216DF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1"/>
          </p:nvPr>
        </p:nvSpPr>
        <p:spPr/>
        <p:txBody>
          <a:bodyPr/>
          <a:lstStyle/>
          <a:p>
            <a:fld id="{2F1E5579-6485-432A-9539-97658ED7EDB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4"/>
          </p:nvPr>
        </p:nvSpPr>
        <p:spPr/>
        <p:txBody>
          <a:bodyPr/>
          <a:lstStyle/>
          <a:p>
            <a:fld id="{E3554363-B57C-4355-B2A6-2FE856D80B6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7"/>
          </p:nvPr>
        </p:nvSpPr>
        <p:spPr/>
        <p:txBody>
          <a:bodyPr/>
          <a:lstStyle/>
          <a:p>
            <a:fld id="{4CBBAC63-BCA4-4819-9753-7C395295DFC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0"/>
          </p:nvPr>
        </p:nvSpPr>
        <p:spPr/>
        <p:txBody>
          <a:bodyPr/>
          <a:lstStyle/>
          <a:p>
            <a:fld id="{70306F0F-079C-468A-A29C-197F93A2864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3"/>
          </p:nvPr>
        </p:nvSpPr>
        <p:spPr/>
        <p:txBody>
          <a:bodyPr/>
          <a:lstStyle/>
          <a:p>
            <a:fld id="{A9E796C0-9D93-4F62-94AE-42FA2953AD0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95B94DC-AD03-420A-A6B9-9A3BF3030A0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6"/>
          </p:nvPr>
        </p:nvSpPr>
        <p:spPr/>
        <p:txBody>
          <a:bodyPr/>
          <a:lstStyle/>
          <a:p>
            <a:fld id="{78F57EC9-FA2A-4B52-B7EE-E0C4279764F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9"/>
          </p:nvPr>
        </p:nvSpPr>
        <p:spPr/>
        <p:txBody>
          <a:bodyPr/>
          <a:lstStyle/>
          <a:p>
            <a:fld id="{16D57AA9-6E26-40B6-BDE0-6ED9ED09829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2"/>
          </p:nvPr>
        </p:nvSpPr>
        <p:spPr/>
        <p:txBody>
          <a:bodyPr/>
          <a:lstStyle/>
          <a:p>
            <a:fld id="{B156159D-8CD9-40F0-8634-FF8681D3F45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5"/>
          </p:nvPr>
        </p:nvSpPr>
        <p:spPr/>
        <p:txBody>
          <a:bodyPr/>
          <a:lstStyle/>
          <a:p>
            <a:fld id="{41965CE5-6407-4DC6-9CC7-96E050700D5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8"/>
          </p:nvPr>
        </p:nvSpPr>
        <p:spPr/>
        <p:txBody>
          <a:bodyPr/>
          <a:lstStyle/>
          <a:p>
            <a:fld id="{0070CDD3-7A3B-4F1A-843F-4EAF993BED1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1"/>
          </p:nvPr>
        </p:nvSpPr>
        <p:spPr/>
        <p:txBody>
          <a:bodyPr/>
          <a:lstStyle/>
          <a:p>
            <a:fld id="{49903934-6BC6-4B50-853B-02499BB2EB3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4"/>
          </p:nvPr>
        </p:nvSpPr>
        <p:spPr/>
        <p:txBody>
          <a:bodyPr/>
          <a:lstStyle/>
          <a:p>
            <a:fld id="{36738AEA-8C24-4AA5-9696-85107EC2A3E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7"/>
          </p:nvPr>
        </p:nvSpPr>
        <p:spPr/>
        <p:txBody>
          <a:bodyPr/>
          <a:lstStyle/>
          <a:p>
            <a:fld id="{CF46AB75-25FA-4B52-8E6E-97B35575F81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6DFF61D-84BF-4A5B-84CC-0980572C6FB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2D8311F-76E9-4EC3-A356-8EC20C2497A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80871A73-DEE9-457A-B1B9-E34ED8940F2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jpe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3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4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5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6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7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9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0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2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3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4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5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6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7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8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9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0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2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3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4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5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6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7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8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9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60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2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3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4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5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6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7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/>
          <p:nvPr/>
        </p:nvPicPr>
        <p:blipFill>
          <a:blip r:embed="rId4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673C40B-D57C-40F3-9673-DFBC7768BDE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ftr" idx="3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sldNum" idx="3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D1CC311-CE93-4486-BE62-9F00BC2A9C2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3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ftr" idx="3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72" name="PlaceHolder 2"/>
          <p:cNvSpPr>
            <a:spLocks noGrp="1"/>
          </p:cNvSpPr>
          <p:nvPr>
            <p:ph type="sldNum" idx="3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7B099DD-FC55-4E78-ADD4-CEADC90A3CB8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dt" idx="3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ftr" idx="3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sldNum" idx="3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7FCD666-187D-47CE-A73A-66A304DCF41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3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ftr" idx="4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sldNum" idx="4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75647AD-380B-4CF0-8F88-20305B53925C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4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ftr" idx="43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sldNum" idx="44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B9A22F9-FF8D-440D-B0D7-7BAE5E93DA9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 idx="45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ftr" idx="4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96" name="PlaceHolder 2"/>
          <p:cNvSpPr>
            <a:spLocks noGrp="1"/>
          </p:cNvSpPr>
          <p:nvPr>
            <p:ph type="sldNum" idx="4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725AEEC-9D2A-4FD5-8DC7-77B2DEB8521E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dt" idx="4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9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ftr" idx="4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sldNum" idx="5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3F5B0A7-84E6-45CA-9C4B-6EF3758E7B9A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dt" idx="5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ftr" idx="52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08" name="PlaceHolder 2"/>
          <p:cNvSpPr>
            <a:spLocks noGrp="1"/>
          </p:cNvSpPr>
          <p:nvPr>
            <p:ph type="sldNum" idx="53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66453F8-09AD-4AB4-8D27-9B41EA9AB8CE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54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1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ftr" idx="55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sldNum" idx="56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2F752E1-EEB9-4B93-9745-B0576EB51C56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dt" idx="57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1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ftr" idx="58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sldNum" idx="59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4ED7BA1-540C-4AD6-98E3-8729D2DD4C0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dt" idx="60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6C47EC7-8833-44D8-9304-023E54344978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ftr" idx="6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sldNum" idx="6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9503EF2-3832-4F7B-89D6-1BC04F249D3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 idx="6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ftr" idx="6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32" name="PlaceHolder 2"/>
          <p:cNvSpPr>
            <a:spLocks noGrp="1"/>
          </p:cNvSpPr>
          <p:nvPr>
            <p:ph type="sldNum" idx="6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6140ED2-E330-436F-ACA6-47057A6DCD9A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dt" idx="6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3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ftr" idx="6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sldNum" idx="6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CCF54D9-77C8-4880-853D-59039407B5A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dt" idx="6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ftr" idx="7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sldNum" idx="7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1AE47E4-3DA9-43AC-BC37-01A109A3B8F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dt" idx="7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ftr" idx="73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50" name="PlaceHolder 2"/>
          <p:cNvSpPr>
            <a:spLocks noGrp="1"/>
          </p:cNvSpPr>
          <p:nvPr>
            <p:ph type="sldNum" idx="74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761F3BE-B166-47F3-B288-5263008F9CFE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dt" idx="75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5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ftr" idx="7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sldNum" idx="7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B090B44-C51A-4F42-A2F9-BEDBC02FB47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dt" idx="7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ftr" idx="7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sldNum" idx="8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5EDCD13-B79F-4BEA-A723-17E5CA37DFC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dt" idx="8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ftr" idx="82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sldNum" idx="83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26F809C-8179-493B-867B-F0C6460ACEE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84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ftr" idx="85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sldNum" idx="86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3FEC27D-BC5E-4C82-9556-68C50EA164C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dt" idx="87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00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400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88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78" name="PlaceHolder 5"/>
          <p:cNvSpPr>
            <a:spLocks noGrp="1"/>
          </p:cNvSpPr>
          <p:nvPr>
            <p:ph type="sldNum" idx="89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35D6DE7-387C-4EE2-80CA-81D1320D4687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dt" idx="90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75826F9-D614-40B3-AB2D-47A3CDFD63E8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 7"/>
          <p:cNvPicPr/>
          <p:nvPr/>
        </p:nvPicPr>
        <p:blipFill>
          <a:blip r:embed="rId4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ftr" idx="9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sldNum" idx="9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7EED37E-B99F-4E57-ADC0-0B2C16802E8C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dt" idx="9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8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PlaceHolder 1"/>
          <p:cNvSpPr>
            <a:spLocks noGrp="1"/>
          </p:cNvSpPr>
          <p:nvPr>
            <p:ph type="ftr" idx="9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88" name="PlaceHolder 2"/>
          <p:cNvSpPr>
            <a:spLocks noGrp="1"/>
          </p:cNvSpPr>
          <p:nvPr>
            <p:ph type="sldNum" idx="9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470B011-CE14-493A-83AA-93428782AC2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dt" idx="9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9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ftr" idx="9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94" name="PlaceHolder 2"/>
          <p:cNvSpPr>
            <a:spLocks noGrp="1"/>
          </p:cNvSpPr>
          <p:nvPr>
            <p:ph type="sldNum" idx="9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FE68B28-9CC2-4D4A-A5CB-4BA6ECB3E91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dt" idx="9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19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ftr" idx="10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sldNum" idx="10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8CCDD25-6EAB-4421-917F-B6E28F75F49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dt" idx="10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PlaceHolder 1"/>
          <p:cNvSpPr>
            <a:spLocks noGrp="1"/>
          </p:cNvSpPr>
          <p:nvPr>
            <p:ph type="ftr" idx="103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sldNum" idx="104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0F6480-AC5A-471E-909B-FC460FEE647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 idx="105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ftr" idx="10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sldNum" idx="10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9FBFDE9-4208-4428-8647-E9F2132EAAE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dt" idx="10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ftr" idx="10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16" name="PlaceHolder 2"/>
          <p:cNvSpPr>
            <a:spLocks noGrp="1"/>
          </p:cNvSpPr>
          <p:nvPr>
            <p:ph type="sldNum" idx="11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A37F950-D155-437B-90CD-020C3EC1EB1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dt" idx="11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21" name="PlaceHolder 3"/>
          <p:cNvSpPr>
            <a:spLocks noGrp="1"/>
          </p:cNvSpPr>
          <p:nvPr>
            <p:ph type="ftr" idx="112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22" name="PlaceHolder 4"/>
          <p:cNvSpPr>
            <a:spLocks noGrp="1"/>
          </p:cNvSpPr>
          <p:nvPr>
            <p:ph type="sldNum" idx="113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07D98B3-D696-4675-AC52-29BDFC5DD69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dt" idx="114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26" name="PlaceHolder 2"/>
          <p:cNvSpPr>
            <a:spLocks noGrp="1"/>
          </p:cNvSpPr>
          <p:nvPr>
            <p:ph type="ftr" idx="115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27" name="PlaceHolder 3"/>
          <p:cNvSpPr>
            <a:spLocks noGrp="1"/>
          </p:cNvSpPr>
          <p:nvPr>
            <p:ph type="sldNum" idx="116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84A7D08-5E71-4C12-862A-F3D1C93933B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dt" idx="117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33" name="PlaceHolder 4"/>
          <p:cNvSpPr>
            <a:spLocks noGrp="1"/>
          </p:cNvSpPr>
          <p:nvPr>
            <p:ph type="ftr" idx="118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34" name="PlaceHolder 5"/>
          <p:cNvSpPr>
            <a:spLocks noGrp="1"/>
          </p:cNvSpPr>
          <p:nvPr>
            <p:ph type="sldNum" idx="119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7CCE340-4249-483D-9660-2EC22575529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dt" idx="120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ftr" idx="1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40D116-E674-4B10-AC5E-E4C8D9BE8A30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40" name="PlaceHolder 4"/>
          <p:cNvSpPr>
            <a:spLocks noGrp="1"/>
          </p:cNvSpPr>
          <p:nvPr>
            <p:ph type="ftr" idx="12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41" name="PlaceHolder 5"/>
          <p:cNvSpPr>
            <a:spLocks noGrp="1"/>
          </p:cNvSpPr>
          <p:nvPr>
            <p:ph type="sldNum" idx="12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06D530A-BBF9-4405-B558-A8A5BC42276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dt" idx="12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45" name="PlaceHolder 2"/>
          <p:cNvSpPr>
            <a:spLocks noGrp="1"/>
          </p:cNvSpPr>
          <p:nvPr>
            <p:ph type="ftr" idx="12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46" name="PlaceHolder 3"/>
          <p:cNvSpPr>
            <a:spLocks noGrp="1"/>
          </p:cNvSpPr>
          <p:nvPr>
            <p:ph type="sldNum" idx="12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AB7C65F-D503-4D0D-AFAC-44FD1C7CED70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dt" idx="12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ftr" idx="12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50" name="PlaceHolder 2"/>
          <p:cNvSpPr>
            <a:spLocks noGrp="1"/>
          </p:cNvSpPr>
          <p:nvPr>
            <p:ph type="sldNum" idx="12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9186F7C-2BC9-43D4-ACC6-69B8F94AEC1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dt" idx="12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ftr" idx="13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54" name="PlaceHolder 2"/>
          <p:cNvSpPr>
            <a:spLocks noGrp="1"/>
          </p:cNvSpPr>
          <p:nvPr>
            <p:ph type="sldNum" idx="13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1C5297-2ED8-4A1E-B0D2-35E68324008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dt" idx="13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59" name="PlaceHolder 3"/>
          <p:cNvSpPr>
            <a:spLocks noGrp="1"/>
          </p:cNvSpPr>
          <p:nvPr>
            <p:ph type="ftr" idx="133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60" name="PlaceHolder 4"/>
          <p:cNvSpPr>
            <a:spLocks noGrp="1"/>
          </p:cNvSpPr>
          <p:nvPr>
            <p:ph type="sldNum" idx="134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43F11F9-3920-4CFE-B684-CDE8ED916B5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dt" idx="135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ftr" idx="13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64" name="PlaceHolder 2"/>
          <p:cNvSpPr>
            <a:spLocks noGrp="1"/>
          </p:cNvSpPr>
          <p:nvPr>
            <p:ph type="sldNum" idx="13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17E8BEC-11E6-4729-A492-694E2A11D13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dt" idx="13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PlaceHolder 1"/>
          <p:cNvSpPr>
            <a:spLocks noGrp="1"/>
          </p:cNvSpPr>
          <p:nvPr>
            <p:ph type="ftr" idx="13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sldNum" idx="14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1BF4DB1-323E-4950-A6F1-9AC0DA9377B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dt" idx="14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73" name="PlaceHolder 3"/>
          <p:cNvSpPr>
            <a:spLocks noGrp="1"/>
          </p:cNvSpPr>
          <p:nvPr>
            <p:ph type="ftr" idx="142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74" name="PlaceHolder 4"/>
          <p:cNvSpPr>
            <a:spLocks noGrp="1"/>
          </p:cNvSpPr>
          <p:nvPr>
            <p:ph type="sldNum" idx="143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6B3942B-4D44-4B0B-A867-1E8E178AAC5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dt" idx="144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78" name="PlaceHolder 2"/>
          <p:cNvSpPr>
            <a:spLocks noGrp="1"/>
          </p:cNvSpPr>
          <p:nvPr>
            <p:ph type="ftr" idx="145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79" name="PlaceHolder 3"/>
          <p:cNvSpPr>
            <a:spLocks noGrp="1"/>
          </p:cNvSpPr>
          <p:nvPr>
            <p:ph type="sldNum" idx="146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C3919ED-E9E6-4F5D-B3D6-86BA5F8F8A1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dt" idx="147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85" name="PlaceHolder 4"/>
          <p:cNvSpPr>
            <a:spLocks noGrp="1"/>
          </p:cNvSpPr>
          <p:nvPr>
            <p:ph type="ftr" idx="148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86" name="PlaceHolder 5"/>
          <p:cNvSpPr>
            <a:spLocks noGrp="1"/>
          </p:cNvSpPr>
          <p:nvPr>
            <p:ph type="sldNum" idx="149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3F59858-0974-408A-9ACE-B5819E6C4CAE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dt" idx="150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ftr" idx="1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1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9576296-6B04-41E4-A478-5568D4F1D4A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9" name="PlaceHolder 1"/>
          <p:cNvSpPr>
            <a:spLocks noGrp="1"/>
          </p:cNvSpPr>
          <p:nvPr>
            <p:ph type="ftr" idx="15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sldNum" idx="15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00B0FE4-DD51-49E8-BEBF-703E0CC5957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dt" idx="15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ftr" idx="15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294" name="PlaceHolder 2"/>
          <p:cNvSpPr>
            <a:spLocks noGrp="1"/>
          </p:cNvSpPr>
          <p:nvPr>
            <p:ph type="sldNum" idx="15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68C276E-61CE-41F4-8309-14630791E67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dt" idx="15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299" name="PlaceHolder 3"/>
          <p:cNvSpPr>
            <a:spLocks noGrp="1"/>
          </p:cNvSpPr>
          <p:nvPr>
            <p:ph type="ftr" idx="15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00" name="PlaceHolder 4"/>
          <p:cNvSpPr>
            <a:spLocks noGrp="1"/>
          </p:cNvSpPr>
          <p:nvPr>
            <p:ph type="sldNum" idx="15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5154B16-6E36-4F62-AA0C-DF61D54A435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dt" idx="15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04" name="PlaceHolder 2"/>
          <p:cNvSpPr>
            <a:spLocks noGrp="1"/>
          </p:cNvSpPr>
          <p:nvPr>
            <p:ph type="ftr" idx="16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05" name="PlaceHolder 3"/>
          <p:cNvSpPr>
            <a:spLocks noGrp="1"/>
          </p:cNvSpPr>
          <p:nvPr>
            <p:ph type="sldNum" idx="16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81553E4-00BB-444B-92B4-B8D8D0BD3446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dt" idx="16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ftr" idx="163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12" name="PlaceHolder 5"/>
          <p:cNvSpPr>
            <a:spLocks noGrp="1"/>
          </p:cNvSpPr>
          <p:nvPr>
            <p:ph type="sldNum" idx="164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75FEAD5-DE1B-4BC1-B4FE-1FFCD8164B2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dt" idx="165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ftr" idx="16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16" name="PlaceHolder 2"/>
          <p:cNvSpPr>
            <a:spLocks noGrp="1"/>
          </p:cNvSpPr>
          <p:nvPr>
            <p:ph type="sldNum" idx="16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FF32834-D6A1-47CC-BBA6-B4E3879B5368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dt" idx="16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9" name="PlaceHolder 1"/>
          <p:cNvSpPr>
            <a:spLocks noGrp="1"/>
          </p:cNvSpPr>
          <p:nvPr>
            <p:ph type="ftr" idx="16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20" name="PlaceHolder 2"/>
          <p:cNvSpPr>
            <a:spLocks noGrp="1"/>
          </p:cNvSpPr>
          <p:nvPr>
            <p:ph type="sldNum" idx="17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3C4448D-666C-40CA-809A-05F3DAEDD00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dt" idx="17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25" name="PlaceHolder 3"/>
          <p:cNvSpPr>
            <a:spLocks noGrp="1"/>
          </p:cNvSpPr>
          <p:nvPr>
            <p:ph type="ftr" idx="172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26" name="PlaceHolder 4"/>
          <p:cNvSpPr>
            <a:spLocks noGrp="1"/>
          </p:cNvSpPr>
          <p:nvPr>
            <p:ph type="sldNum" idx="173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859AED0-5ED2-4D40-8FBB-7429F4D27CDE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dt" idx="174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30" name="PlaceHolder 2"/>
          <p:cNvSpPr>
            <a:spLocks noGrp="1"/>
          </p:cNvSpPr>
          <p:nvPr>
            <p:ph type="ftr" idx="175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31" name="PlaceHolder 3"/>
          <p:cNvSpPr>
            <a:spLocks noGrp="1"/>
          </p:cNvSpPr>
          <p:nvPr>
            <p:ph type="sldNum" idx="176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C1B9E53-E48C-4519-8D4E-6CFAAEC646D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dt" idx="177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37" name="PlaceHolder 4"/>
          <p:cNvSpPr>
            <a:spLocks noGrp="1"/>
          </p:cNvSpPr>
          <p:nvPr>
            <p:ph type="ftr" idx="178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38" name="PlaceHolder 5"/>
          <p:cNvSpPr>
            <a:spLocks noGrp="1"/>
          </p:cNvSpPr>
          <p:nvPr>
            <p:ph type="sldNum" idx="179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54B5D3D-16F9-4FE3-BA32-01F4C8DB95F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dt" idx="180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 idx="1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2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0CE35CD-1D7F-4EAD-950A-038E3E2BA0D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 idx="2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1" name="PlaceHolder 1"/>
          <p:cNvSpPr>
            <a:spLocks noGrp="1"/>
          </p:cNvSpPr>
          <p:nvPr>
            <p:ph type="ftr" idx="18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42" name="PlaceHolder 2"/>
          <p:cNvSpPr>
            <a:spLocks noGrp="1"/>
          </p:cNvSpPr>
          <p:nvPr>
            <p:ph type="sldNum" idx="18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7D9AF1E-C360-4156-AD55-60DD86D2443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dt" idx="18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5" name="PlaceHolder 1"/>
          <p:cNvSpPr>
            <a:spLocks noGrp="1"/>
          </p:cNvSpPr>
          <p:nvPr>
            <p:ph type="ftr" idx="18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46" name="PlaceHolder 2"/>
          <p:cNvSpPr>
            <a:spLocks noGrp="1"/>
          </p:cNvSpPr>
          <p:nvPr>
            <p:ph type="sldNum" idx="18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92A0B55-16FB-4A6A-92AF-6DDE9C1956C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dt" idx="18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51" name="PlaceHolder 3"/>
          <p:cNvSpPr>
            <a:spLocks noGrp="1"/>
          </p:cNvSpPr>
          <p:nvPr>
            <p:ph type="ftr" idx="18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52" name="PlaceHolder 4"/>
          <p:cNvSpPr>
            <a:spLocks noGrp="1"/>
          </p:cNvSpPr>
          <p:nvPr>
            <p:ph type="sldNum" idx="18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B35FF7A-A023-4EB0-97D7-F9E798DD471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dt" idx="18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56" name="PlaceHolder 2"/>
          <p:cNvSpPr>
            <a:spLocks noGrp="1"/>
          </p:cNvSpPr>
          <p:nvPr>
            <p:ph type="ftr" idx="19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57" name="PlaceHolder 3"/>
          <p:cNvSpPr>
            <a:spLocks noGrp="1"/>
          </p:cNvSpPr>
          <p:nvPr>
            <p:ph type="sldNum" idx="19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2CB97D1-DF40-4DC6-8FC3-C9451A4D27D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dt" idx="19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63" name="PlaceHolder 4"/>
          <p:cNvSpPr>
            <a:spLocks noGrp="1"/>
          </p:cNvSpPr>
          <p:nvPr>
            <p:ph type="ftr" idx="193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64" name="PlaceHolder 5"/>
          <p:cNvSpPr>
            <a:spLocks noGrp="1"/>
          </p:cNvSpPr>
          <p:nvPr>
            <p:ph type="sldNum" idx="194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0D41431-42F6-4ACA-A212-ECF755310C2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PlaceHolder 6"/>
          <p:cNvSpPr>
            <a:spLocks noGrp="1"/>
          </p:cNvSpPr>
          <p:nvPr>
            <p:ph type="dt" idx="195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7" name="PlaceHolder 1"/>
          <p:cNvSpPr>
            <a:spLocks noGrp="1"/>
          </p:cNvSpPr>
          <p:nvPr>
            <p:ph type="ftr" idx="19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sldNum" idx="19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7C02962-B81F-47E1-A201-5922961EEE0A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dt" idx="19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37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7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3" name="PlaceHolder 1"/>
          <p:cNvSpPr>
            <a:spLocks noGrp="1"/>
          </p:cNvSpPr>
          <p:nvPr>
            <p:ph type="ftr" idx="19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sldNum" idx="20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3A67E48-7E21-442F-8B13-5867C4B832F0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dt" idx="20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79" name="PlaceHolder 3"/>
          <p:cNvSpPr>
            <a:spLocks noGrp="1"/>
          </p:cNvSpPr>
          <p:nvPr>
            <p:ph type="ftr" idx="202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80" name="PlaceHolder 4"/>
          <p:cNvSpPr>
            <a:spLocks noGrp="1"/>
          </p:cNvSpPr>
          <p:nvPr>
            <p:ph type="sldNum" idx="203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FEEE862-3E52-486C-A0DA-F544CFAE12A7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dt" idx="204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84" name="PlaceHolder 2"/>
          <p:cNvSpPr>
            <a:spLocks noGrp="1"/>
          </p:cNvSpPr>
          <p:nvPr>
            <p:ph type="ftr" idx="205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85" name="PlaceHolder 3"/>
          <p:cNvSpPr>
            <a:spLocks noGrp="1"/>
          </p:cNvSpPr>
          <p:nvPr>
            <p:ph type="sldNum" idx="206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D515477-DE4B-4D4F-8F90-3A6D0C1CFC27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dt" idx="207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391" name="PlaceHolder 4"/>
          <p:cNvSpPr>
            <a:spLocks noGrp="1"/>
          </p:cNvSpPr>
          <p:nvPr>
            <p:ph type="ftr" idx="208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92" name="PlaceHolder 5"/>
          <p:cNvSpPr>
            <a:spLocks noGrp="1"/>
          </p:cNvSpPr>
          <p:nvPr>
            <p:ph type="sldNum" idx="209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9C09A2F-A229-4BB9-AB8D-FA06AA3A38D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dt" idx="210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ftr" idx="22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42E65C6-97B6-4485-B3DE-3862FB530AF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24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5" name="PlaceHolder 1"/>
          <p:cNvSpPr>
            <a:spLocks noGrp="1"/>
          </p:cNvSpPr>
          <p:nvPr>
            <p:ph type="ftr" idx="211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396" name="PlaceHolder 2"/>
          <p:cNvSpPr>
            <a:spLocks noGrp="1"/>
          </p:cNvSpPr>
          <p:nvPr>
            <p:ph type="sldNum" idx="212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7456E19-0D38-4F0D-A720-0F646BF45A1A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dt" idx="213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9" name="PlaceHolder 1"/>
          <p:cNvSpPr>
            <a:spLocks noGrp="1"/>
          </p:cNvSpPr>
          <p:nvPr>
            <p:ph type="ftr" idx="214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00" name="PlaceHolder 2"/>
          <p:cNvSpPr>
            <a:spLocks noGrp="1"/>
          </p:cNvSpPr>
          <p:nvPr>
            <p:ph type="sldNum" idx="215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B76B038-D7F3-462E-AB82-C529CCADB483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dt" idx="216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405" name="PlaceHolder 3"/>
          <p:cNvSpPr>
            <a:spLocks noGrp="1"/>
          </p:cNvSpPr>
          <p:nvPr>
            <p:ph type="ftr" idx="217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06" name="PlaceHolder 4"/>
          <p:cNvSpPr>
            <a:spLocks noGrp="1"/>
          </p:cNvSpPr>
          <p:nvPr>
            <p:ph type="sldNum" idx="218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68854C1-F741-4A38-9816-E31AC3DB9A4C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 type="dt" idx="219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410" name="PlaceHolder 2"/>
          <p:cNvSpPr>
            <a:spLocks noGrp="1"/>
          </p:cNvSpPr>
          <p:nvPr>
            <p:ph type="ftr" idx="220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11" name="PlaceHolder 3"/>
          <p:cNvSpPr>
            <a:spLocks noGrp="1"/>
          </p:cNvSpPr>
          <p:nvPr>
            <p:ph type="sldNum" idx="221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FDAAEBD-C019-442E-994A-19E9D9924ED0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dt" idx="222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47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Septième niveau de plan</a:t>
            </a:r>
          </a:p>
        </p:txBody>
      </p:sp>
      <p:sp>
        <p:nvSpPr>
          <p:cNvPr id="417" name="PlaceHolder 4"/>
          <p:cNvSpPr>
            <a:spLocks noGrp="1"/>
          </p:cNvSpPr>
          <p:nvPr>
            <p:ph type="ftr" idx="223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18" name="PlaceHolder 5"/>
          <p:cNvSpPr>
            <a:spLocks noGrp="1"/>
          </p:cNvSpPr>
          <p:nvPr>
            <p:ph type="sldNum" idx="224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B83D355-81F4-428D-9B2D-4F5C2122DDF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PlaceHolder 6"/>
          <p:cNvSpPr>
            <a:spLocks noGrp="1"/>
          </p:cNvSpPr>
          <p:nvPr>
            <p:ph type="dt" idx="225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1" name="PlaceHolder 1"/>
          <p:cNvSpPr>
            <a:spLocks noGrp="1"/>
          </p:cNvSpPr>
          <p:nvPr>
            <p:ph type="ftr" idx="226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22" name="PlaceHolder 2"/>
          <p:cNvSpPr>
            <a:spLocks noGrp="1"/>
          </p:cNvSpPr>
          <p:nvPr>
            <p:ph type="sldNum" idx="227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0C9550C-73F7-416A-8886-DE5CD5A2230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dt" idx="228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 7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5" name="PlaceHolder 1"/>
          <p:cNvSpPr>
            <a:spLocks noGrp="1"/>
          </p:cNvSpPr>
          <p:nvPr>
            <p:ph type="ftr" idx="229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426" name="PlaceHolder 2"/>
          <p:cNvSpPr>
            <a:spLocks noGrp="1"/>
          </p:cNvSpPr>
          <p:nvPr>
            <p:ph type="sldNum" idx="230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A2439D4-1E58-46CD-8C99-E368F4A2D0A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dt" idx="231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07760"/>
            <a:ext cx="822780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ftr" idx="25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sldNum" idx="26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4B99CDB-AB19-4DDE-911C-1518450708EE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7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7"/>
          <p:cNvPicPr/>
          <p:nvPr/>
        </p:nvPicPr>
        <p:blipFill>
          <a:blip r:embed="rId3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ftr" idx="28"/>
          </p:nvPr>
        </p:nvSpPr>
        <p:spPr>
          <a:xfrm>
            <a:off x="3029040" y="6356520"/>
            <a:ext cx="30812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sldNum" idx="29"/>
          </p:nvPr>
        </p:nvSpPr>
        <p:spPr>
          <a:xfrm>
            <a:off x="645804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7FCFF94-83F2-4346-9408-0C84697738A8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30"/>
          </p:nvPr>
        </p:nvSpPr>
        <p:spPr>
          <a:xfrm>
            <a:off x="628560" y="6356520"/>
            <a:ext cx="20523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 4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9" name="Image 5"/>
          <p:cNvPicPr/>
          <p:nvPr/>
        </p:nvPicPr>
        <p:blipFill>
          <a:blip r:embed="rId3"/>
          <a:stretch/>
        </p:blipFill>
        <p:spPr>
          <a:xfrm>
            <a:off x="-12648" y="4287322"/>
            <a:ext cx="2515680" cy="251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0" name="ZoneTexte 6"/>
          <p:cNvSpPr/>
          <p:nvPr/>
        </p:nvSpPr>
        <p:spPr>
          <a:xfrm>
            <a:off x="2818080" y="4007123"/>
            <a:ext cx="51238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4000" b="0" u="none" strike="noStrike" dirty="0">
                <a:solidFill>
                  <a:srgbClr val="EB5B1F"/>
                </a:solidFill>
                <a:effectLst/>
                <a:uFillTx/>
                <a:latin typeface="Arial Black"/>
              </a:rPr>
              <a:t>DOB 2026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ZoneTexte 7"/>
          <p:cNvSpPr/>
          <p:nvPr/>
        </p:nvSpPr>
        <p:spPr>
          <a:xfrm>
            <a:off x="2150347" y="5508333"/>
            <a:ext cx="644099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3600" b="0" u="none" strike="noStrike" dirty="0">
                <a:solidFill>
                  <a:srgbClr val="ADA894"/>
                </a:solidFill>
                <a:effectLst/>
                <a:uFillTx/>
                <a:latin typeface="Calibri"/>
              </a:rPr>
              <a:t>Conseil municipal : 9 mars 2026</a:t>
            </a:r>
            <a:endParaRPr lang="fr-FR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2" name="Image 8"/>
          <p:cNvPicPr/>
          <p:nvPr/>
        </p:nvPicPr>
        <p:blipFill>
          <a:blip r:embed="rId4"/>
          <a:stretch/>
        </p:blipFill>
        <p:spPr>
          <a:xfrm>
            <a:off x="6687360" y="-59040"/>
            <a:ext cx="1569960" cy="222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3" name="Image 9"/>
          <p:cNvPicPr/>
          <p:nvPr/>
        </p:nvPicPr>
        <p:blipFill>
          <a:blip r:embed="rId4"/>
          <a:stretch/>
        </p:blipFill>
        <p:spPr>
          <a:xfrm>
            <a:off x="0" y="37080"/>
            <a:ext cx="1569960" cy="222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D1F298-4E06-C941-4C5A-863B2009A89B}"/>
              </a:ext>
            </a:extLst>
          </p:cNvPr>
          <p:cNvSpPr txBox="1"/>
          <p:nvPr/>
        </p:nvSpPr>
        <p:spPr>
          <a:xfrm>
            <a:off x="1808735" y="4879087"/>
            <a:ext cx="669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ADA894"/>
                </a:solidFill>
                <a:latin typeface="Calibri"/>
              </a:rPr>
              <a:t>Commission</a:t>
            </a:r>
            <a:r>
              <a:rPr lang="fr-FR" dirty="0"/>
              <a:t> </a:t>
            </a:r>
            <a:r>
              <a:rPr lang="fr-FR" sz="3600" dirty="0">
                <a:solidFill>
                  <a:srgbClr val="ADA894"/>
                </a:solidFill>
                <a:latin typeface="Calibri"/>
              </a:rPr>
              <a:t>finances : 2 mars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re 1"/>
          <p:cNvSpPr/>
          <p:nvPr/>
        </p:nvSpPr>
        <p:spPr>
          <a:xfrm>
            <a:off x="2601720" y="228600"/>
            <a:ext cx="37940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9999"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 Light"/>
              </a:rPr>
              <a:t>PLF 2026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 Light"/>
              </a:rPr>
              <a:t>Principales mesures pour les collectivités 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Rectangle 2"/>
          <p:cNvSpPr/>
          <p:nvPr/>
        </p:nvSpPr>
        <p:spPr>
          <a:xfrm>
            <a:off x="177480" y="1251720"/>
            <a:ext cx="8569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0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71" name="Tableau 470"/>
          <p:cNvGraphicFramePr/>
          <p:nvPr>
            <p:extLst>
              <p:ext uri="{D42A27DB-BD31-4B8C-83A1-F6EECF244321}">
                <p14:modId xmlns:p14="http://schemas.microsoft.com/office/powerpoint/2010/main" val="3852410868"/>
              </p:ext>
            </p:extLst>
          </p:nvPr>
        </p:nvGraphicFramePr>
        <p:xfrm>
          <a:off x="634680" y="1650960"/>
          <a:ext cx="7465320" cy="1589040"/>
        </p:xfrm>
        <a:graphic>
          <a:graphicData uri="http://schemas.openxmlformats.org/drawingml/2006/table">
            <a:tbl>
              <a:tblPr/>
              <a:tblGrid>
                <a:gridCol w="261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1" u="sng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Communes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1" u="sng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Montants 2026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1" u="sng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(en millions €)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200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1" u="sng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Montants 2025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133200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1" u="sng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(en millions €)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1" u="sng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Hausse 2026/2025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Dotation de Solidarité Urbaine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3 076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2 936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+ 140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Dotation de Solidarité Rurale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2 527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2 377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+ 150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2" name="Rectangle 471"/>
          <p:cNvSpPr/>
          <p:nvPr/>
        </p:nvSpPr>
        <p:spPr>
          <a:xfrm>
            <a:off x="868045" y="3618001"/>
            <a:ext cx="75592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L’enveloppe totale de la DGF étant gelée, les hausses de la DSU et de la DSR seront intégralement financées à l’intérieur de la dotation globale de fonctionnement.</a:t>
            </a:r>
            <a:endParaRPr lang="fr-FR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au 472"/>
          <p:cNvGraphicFramePr/>
          <p:nvPr>
            <p:extLst>
              <p:ext uri="{D42A27DB-BD31-4B8C-83A1-F6EECF244321}">
                <p14:modId xmlns:p14="http://schemas.microsoft.com/office/powerpoint/2010/main" val="3202575831"/>
              </p:ext>
            </p:extLst>
          </p:nvPr>
        </p:nvGraphicFramePr>
        <p:xfrm>
          <a:off x="1155608" y="819701"/>
          <a:ext cx="7464960" cy="1523040"/>
        </p:xfrm>
        <a:graphic>
          <a:graphicData uri="http://schemas.openxmlformats.org/drawingml/2006/table">
            <a:tbl>
              <a:tblPr/>
              <a:tblGrid>
                <a:gridCol w="23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Communes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Montants 2026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 millions €)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Montants 2025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 millions €)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Evolution 2026/2025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 millions €)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1 046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1 046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DSIL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fr-FR" sz="1400" b="0" u="none" strike="noStrike" kern="12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8960" indent="-129600"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-200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4" name="Tableau 473"/>
          <p:cNvGraphicFramePr/>
          <p:nvPr>
            <p:extLst>
              <p:ext uri="{D42A27DB-BD31-4B8C-83A1-F6EECF244321}">
                <p14:modId xmlns:p14="http://schemas.microsoft.com/office/powerpoint/2010/main" val="3175623204"/>
              </p:ext>
            </p:extLst>
          </p:nvPr>
        </p:nvGraphicFramePr>
        <p:xfrm>
          <a:off x="1113381" y="3380036"/>
          <a:ext cx="7472726" cy="631680"/>
        </p:xfrm>
        <a:graphic>
          <a:graphicData uri="http://schemas.openxmlformats.org/drawingml/2006/table">
            <a:tbl>
              <a:tblPr/>
              <a:tblGrid>
                <a:gridCol w="234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Collectivités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9400"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44450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Montants 2026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1040"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Montants 2025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40"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Montants 2024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Fonds vert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840"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0.840 Mds€ 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840"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1.150 Mds€ 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4160" algn="ctr">
                        <a:lnSpc>
                          <a:spcPct val="100000"/>
                        </a:lnSpc>
                        <a:spcAft>
                          <a:spcPts val="340"/>
                        </a:spcAft>
                        <a:tabLst>
                          <a:tab pos="0" algn="l"/>
                        </a:tabLs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2.5 Mds€</a:t>
                      </a: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5" name="Tableau 474"/>
          <p:cNvGraphicFramePr/>
          <p:nvPr>
            <p:extLst>
              <p:ext uri="{D42A27DB-BD31-4B8C-83A1-F6EECF244321}">
                <p14:modId xmlns:p14="http://schemas.microsoft.com/office/powerpoint/2010/main" val="422403265"/>
              </p:ext>
            </p:extLst>
          </p:nvPr>
        </p:nvGraphicFramePr>
        <p:xfrm>
          <a:off x="1024200" y="4755855"/>
          <a:ext cx="7519680" cy="908516"/>
        </p:xfrm>
        <a:graphic>
          <a:graphicData uri="http://schemas.openxmlformats.org/drawingml/2006/table">
            <a:tbl>
              <a:tblPr/>
              <a:tblGrid>
                <a:gridCol w="23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Collectivités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Montants 2026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Montants 2025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Ecart 2026-2025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DCRTP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1 942 323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2 411 320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40" algn="ctr">
                        <a:lnSpc>
                          <a:spcPct val="100000"/>
                        </a:lnSpc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-19.4%</a:t>
                      </a:r>
                      <a:endParaRPr lang="fr-FR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6" name="Rectangle 475"/>
          <p:cNvSpPr/>
          <p:nvPr/>
        </p:nvSpPr>
        <p:spPr>
          <a:xfrm>
            <a:off x="1361732" y="5821730"/>
            <a:ext cx="755928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u="none" strike="noStrike" dirty="0">
                <a:solidFill>
                  <a:srgbClr val="494FBA"/>
                </a:solidFill>
                <a:effectLst/>
                <a:uFillTx/>
                <a:latin typeface="Times New Roman"/>
                <a:ea typeface="Microsoft YaHei"/>
              </a:rPr>
              <a:t>L’impact est de 18 560.90 € pour la commune : 95 460.90 en 2025 – 76 900.00 en 2026.</a:t>
            </a: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CCE47F8C-7267-303E-BC38-CBB4D29127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700400" y="0"/>
            <a:ext cx="843480" cy="10362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AB01E81-593B-B84F-FE1D-14A17C425A00}"/>
              </a:ext>
            </a:extLst>
          </p:cNvPr>
          <p:cNvSpPr/>
          <p:nvPr/>
        </p:nvSpPr>
        <p:spPr>
          <a:xfrm>
            <a:off x="2601720" y="228600"/>
            <a:ext cx="37940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9999"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 Light"/>
              </a:rPr>
              <a:t>PLF 2026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 Light"/>
              </a:rPr>
              <a:t>Principales mesures pour les collectivités 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22A06B-81B5-E6F0-C4CF-B09B2C4E38DC}"/>
              </a:ext>
            </a:extLst>
          </p:cNvPr>
          <p:cNvSpPr txBox="1"/>
          <p:nvPr/>
        </p:nvSpPr>
        <p:spPr>
          <a:xfrm>
            <a:off x="975891" y="4315556"/>
            <a:ext cx="755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Dotation de compensation de la reforme de la taxe professionnelle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812B0D-FCC3-CBC5-2125-665F91B4F765}"/>
              </a:ext>
            </a:extLst>
          </p:cNvPr>
          <p:cNvSpPr txBox="1"/>
          <p:nvPr/>
        </p:nvSpPr>
        <p:spPr>
          <a:xfrm>
            <a:off x="1078920" y="2342741"/>
            <a:ext cx="754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projet de loi de finances 2026 prévoyait la création d’un fonds d’investissement pour les territoires (FIT) qui regrouperait les 3 dotations d’investissement : DETR, DSIL, DVP (dotation politique de la ville).</a:t>
            </a:r>
          </a:p>
          <a:p>
            <a:r>
              <a:rPr lang="fr-FR" sz="1200" b="1" u="sng" dirty="0"/>
              <a:t>La création du FIT n’a pas été retenu dans le projet présenté au 49.3.</a:t>
            </a:r>
            <a:endParaRPr lang="fr-F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ctangle 476"/>
          <p:cNvSpPr/>
          <p:nvPr/>
        </p:nvSpPr>
        <p:spPr>
          <a:xfrm>
            <a:off x="900000" y="1260000"/>
            <a:ext cx="7739280" cy="39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400" b="1" u="sng" strike="noStrike" dirty="0">
                <a:solidFill>
                  <a:srgbClr val="000000"/>
                </a:solidFill>
                <a:effectLst/>
                <a:uFillTx/>
                <a:latin typeface="+mj-lt"/>
                <a:ea typeface="Microsoft YaHei"/>
              </a:rPr>
              <a:t>Taxe Foncière Propriétés Bâties et Cotisation Foncière des Entreprises des locaux industriels.</a:t>
            </a:r>
          </a:p>
          <a:p>
            <a:pPr algn="just">
              <a:lnSpc>
                <a:spcPct val="100000"/>
              </a:lnSpc>
            </a:pPr>
            <a:endParaRPr lang="fr-FR" sz="1400" strike="noStrike" dirty="0">
              <a:solidFill>
                <a:srgbClr val="000000"/>
              </a:solidFill>
              <a:effectLst/>
              <a:uFillTx/>
              <a:latin typeface="+mj-lt"/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fr-FR" sz="1400" strike="noStrike" dirty="0">
                <a:solidFill>
                  <a:srgbClr val="000000"/>
                </a:solidFill>
                <a:effectLst/>
                <a:uFillTx/>
                <a:latin typeface="+mj-lt"/>
                <a:ea typeface="Microsoft YaHei"/>
              </a:rPr>
              <a:t>La compensation de la réduction de 50% des valeurs locatives de Taxe Foncière Propriétés Bâties et de la Cotisation Foncière des Entreprises (CFE) des locaux industriels va baisser de 25%. </a:t>
            </a:r>
          </a:p>
          <a:p>
            <a:pPr algn="just">
              <a:lnSpc>
                <a:spcPct val="100000"/>
              </a:lnSpc>
            </a:pPr>
            <a:r>
              <a:rPr lang="fr-FR" sz="1400" b="1" strike="noStrike" dirty="0">
                <a:solidFill>
                  <a:srgbClr val="000000"/>
                </a:solidFill>
                <a:effectLst/>
                <a:uFillTx/>
                <a:latin typeface="+mj-lt"/>
                <a:ea typeface="Microsoft YaHei"/>
              </a:rPr>
              <a:t>L’impact est de 45 000.00 € pour la commune.</a:t>
            </a:r>
            <a:endParaRPr lang="fr-FR" sz="1400" b="1" strike="noStrike" dirty="0">
              <a:solidFill>
                <a:srgbClr val="000000"/>
              </a:solidFill>
              <a:effectLst/>
              <a:uFillTx/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400" b="1" u="sng" dirty="0">
                <a:solidFill>
                  <a:srgbClr val="000000"/>
                </a:solidFill>
                <a:latin typeface="+mj-lt"/>
                <a:ea typeface="Microsoft YaHei"/>
              </a:rPr>
              <a:t>Valeurs locatives des locaux d’habitation :</a:t>
            </a:r>
          </a:p>
          <a:p>
            <a:pPr algn="just">
              <a:lnSpc>
                <a:spcPct val="100000"/>
              </a:lnSpc>
            </a:pPr>
            <a:endParaRPr lang="fr-FR" sz="1400" u="none" strike="noStrike" dirty="0">
              <a:effectLst/>
              <a:uFillTx/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fr-FR" sz="1400" dirty="0">
                <a:latin typeface="+mj-lt"/>
                <a:ea typeface="Microsoft YaHei"/>
              </a:rPr>
              <a:t>Décalage </a:t>
            </a:r>
            <a:r>
              <a:rPr lang="fr-FR" sz="1400" strike="noStrike" dirty="0">
                <a:effectLst/>
                <a:uFillTx/>
                <a:latin typeface="+mj-lt"/>
                <a:ea typeface="Microsoft YaHei"/>
              </a:rPr>
              <a:t>de trois ans la révision des valeurs locatives des locaux d’habitation pour bénéficier de suffisamment de recul : </a:t>
            </a:r>
            <a:endParaRPr lang="fr-FR" sz="1400" strike="noStrike" dirty="0">
              <a:effectLst/>
              <a:uFillTx/>
              <a:latin typeface="+mj-lt"/>
            </a:endParaRPr>
          </a:p>
          <a:p>
            <a:pPr marL="59751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400" strike="noStrike" dirty="0">
                <a:effectLst/>
                <a:uFillTx/>
                <a:latin typeface="+mj-lt"/>
                <a:ea typeface="Microsoft YaHei"/>
              </a:rPr>
              <a:t>le recensement des loyers serait repoussé à 2028</a:t>
            </a:r>
            <a:endParaRPr lang="fr-FR" sz="1400" strike="noStrike" dirty="0">
              <a:effectLst/>
              <a:uFillTx/>
              <a:latin typeface="+mj-lt"/>
            </a:endParaRPr>
          </a:p>
          <a:p>
            <a:pPr marL="59751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400" strike="noStrike" dirty="0">
                <a:effectLst/>
                <a:uFillTx/>
                <a:latin typeface="+mj-lt"/>
                <a:ea typeface="Microsoft YaHei"/>
              </a:rPr>
              <a:t>le rapport sur les impacts de cette révision est attendu pour le 1er septembre 2029</a:t>
            </a:r>
            <a:endParaRPr lang="fr-FR" sz="1400" strike="noStrike" dirty="0">
              <a:effectLst/>
              <a:uFillTx/>
              <a:latin typeface="+mj-lt"/>
            </a:endParaRPr>
          </a:p>
          <a:p>
            <a:pPr marL="59751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400" strike="noStrike" dirty="0">
                <a:effectLst/>
                <a:uFillTx/>
                <a:latin typeface="+mj-lt"/>
                <a:ea typeface="Microsoft YaHei"/>
              </a:rPr>
              <a:t>les nouvelles valeurs seraient utilisées dans les bases d’imposition à compte de 2031</a:t>
            </a:r>
            <a:endParaRPr lang="fr-FR" sz="1400" strike="noStrike" dirty="0">
              <a:effectLst/>
              <a:uFillTx/>
              <a:latin typeface="+mj-lt"/>
            </a:endParaRPr>
          </a:p>
          <a:p>
            <a:pPr marL="540360" indent="-228600" algn="just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0360" indent="-228600" algn="just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900F3F84-FA1F-C1C1-E3C4-87DCAD10D06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D051033-C115-1207-D699-EA777375582D}"/>
              </a:ext>
            </a:extLst>
          </p:cNvPr>
          <p:cNvSpPr/>
          <p:nvPr/>
        </p:nvSpPr>
        <p:spPr>
          <a:xfrm>
            <a:off x="2601720" y="228600"/>
            <a:ext cx="37940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9999"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 Light"/>
              </a:rPr>
              <a:t>PLF 2026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 Light"/>
              </a:rPr>
              <a:t>Principales mesures pour les collectivités 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itre 1"/>
          <p:cNvSpPr/>
          <p:nvPr/>
        </p:nvSpPr>
        <p:spPr>
          <a:xfrm>
            <a:off x="2601720" y="228600"/>
            <a:ext cx="37940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9999"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 Light"/>
              </a:rPr>
              <a:t>PLF 2026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 Light"/>
              </a:rPr>
              <a:t>Principales mesures pour les collectivités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Rectangle 2"/>
          <p:cNvSpPr/>
          <p:nvPr/>
        </p:nvSpPr>
        <p:spPr>
          <a:xfrm>
            <a:off x="214020" y="1277900"/>
            <a:ext cx="8569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0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1" name="ZoneTexte 1"/>
          <p:cNvSpPr/>
          <p:nvPr/>
        </p:nvSpPr>
        <p:spPr>
          <a:xfrm>
            <a:off x="318600" y="3171742"/>
            <a:ext cx="8311320" cy="2768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spcAft>
                <a:spcPts val="600"/>
              </a:spcAft>
            </a:pPr>
            <a:r>
              <a:rPr lang="fr-FR" sz="1600" b="1" u="sng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CNRACL</a:t>
            </a:r>
          </a:p>
          <a:p>
            <a:pPr algn="just" defTabSz="914400">
              <a:spcAft>
                <a:spcPts val="600"/>
              </a:spcAft>
            </a:pPr>
            <a:r>
              <a:rPr lang="fr-FR" sz="160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Le décret n°2025-86 du 30/01/2025 instaure une hausse de 3 points des cotisations vieillesse 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des employeurs des agents affiliés à la Caisse nationale de retraites des agents des collectivités locales. La même augmentation est prévue en 2026, 2027 et 2028 :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60640" indent="-343080" defTabSz="914400">
              <a:spcAft>
                <a:spcPts val="600"/>
              </a:spcAft>
              <a:buClr>
                <a:srgbClr val="000000"/>
              </a:buClr>
              <a:buFont typeface="Symbol" charset="2"/>
              <a:buChar char=""/>
              <a:tabLst>
                <a:tab pos="457200" algn="l"/>
              </a:tabLst>
            </a:pPr>
            <a:r>
              <a:rPr lang="fr-FR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34,65 % en 2025 (au lieu de 31,65%),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60640" indent="-343080" defTabSz="914400">
              <a:spcAft>
                <a:spcPts val="600"/>
              </a:spcAft>
              <a:buClr>
                <a:srgbClr val="000000"/>
              </a:buClr>
              <a:buFont typeface="Symbol" charset="2"/>
              <a:buChar char=""/>
              <a:tabLst>
                <a:tab pos="457200" algn="l"/>
              </a:tabLst>
            </a:pPr>
            <a:r>
              <a:rPr lang="fr-FR" sz="1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37,65 % en 2026, (Impact : 35 000 €)</a:t>
            </a:r>
            <a:endParaRPr lang="fr-FR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60640" indent="-343080" defTabSz="914400">
              <a:spcAft>
                <a:spcPts val="600"/>
              </a:spcAft>
              <a:buClr>
                <a:srgbClr val="000000"/>
              </a:buClr>
              <a:buFont typeface="Symbol" charset="2"/>
              <a:buChar char=""/>
              <a:tabLst>
                <a:tab pos="457200" algn="l"/>
              </a:tabLst>
            </a:pPr>
            <a:r>
              <a:rPr lang="fr-FR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40,65 % en 2027,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60640" indent="-343080" defTabSz="914400">
              <a:spcAft>
                <a:spcPts val="600"/>
              </a:spcAft>
              <a:buClr>
                <a:srgbClr val="000000"/>
              </a:buClr>
              <a:buFont typeface="Symbol" charset="2"/>
              <a:buChar char=""/>
              <a:tabLst>
                <a:tab pos="457200" algn="l"/>
              </a:tabLst>
            </a:pPr>
            <a:r>
              <a:rPr lang="fr-FR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43,65 % en 2028.</a:t>
            </a:r>
          </a:p>
          <a:p>
            <a:pPr marL="817560" defTabSz="914400">
              <a:spcAft>
                <a:spcPts val="600"/>
              </a:spcAft>
              <a:buClr>
                <a:srgbClr val="000000"/>
              </a:buClr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latin typeface="Times New Roman"/>
              </a:rPr>
              <a:t>Impact pour la commune :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D2DF2C-207E-85A3-1EC5-0F95F4EEF938}"/>
              </a:ext>
            </a:extLst>
          </p:cNvPr>
          <p:cNvSpPr txBox="1"/>
          <p:nvPr/>
        </p:nvSpPr>
        <p:spPr>
          <a:xfrm>
            <a:off x="318600" y="1316880"/>
            <a:ext cx="8168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CNFPT 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collectivités territoriales versent une contribution correspondant à 0,9 % de leur masse salariale, au Centre national de la fonction publique territoriale (CNFPT), pour la formation des agents. 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Désormais cette enveloppe sera plafonnée à 397 millions d'euros, le reste reviendra à l'État.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dernier devrait donc récupérer au moins 16 millions d’euros payés par les collectivités pour la formation des agents afin de contribuer à combler son déficit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itre 1"/>
          <p:cNvSpPr/>
          <p:nvPr/>
        </p:nvSpPr>
        <p:spPr>
          <a:xfrm>
            <a:off x="2601720" y="228600"/>
            <a:ext cx="37940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9999"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 Light"/>
              </a:rPr>
              <a:t>PLF 2026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 Light"/>
              </a:rPr>
              <a:t>Principales mesures pour les collectivités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Rectangle 2"/>
          <p:cNvSpPr/>
          <p:nvPr/>
        </p:nvSpPr>
        <p:spPr>
          <a:xfrm>
            <a:off x="177480" y="1251720"/>
            <a:ext cx="8569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4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5" name="Image 484"/>
          <p:cNvPicPr/>
          <p:nvPr/>
        </p:nvPicPr>
        <p:blipFill>
          <a:blip r:embed="rId3"/>
          <a:stretch/>
        </p:blipFill>
        <p:spPr>
          <a:xfrm>
            <a:off x="720000" y="1631520"/>
            <a:ext cx="7675200" cy="4127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itre 1"/>
          <p:cNvSpPr/>
          <p:nvPr/>
        </p:nvSpPr>
        <p:spPr>
          <a:xfrm>
            <a:off x="2601720" y="228600"/>
            <a:ext cx="37940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Rectangle 2"/>
          <p:cNvSpPr/>
          <p:nvPr/>
        </p:nvSpPr>
        <p:spPr>
          <a:xfrm>
            <a:off x="177480" y="1251720"/>
            <a:ext cx="8569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8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9" name="ZoneTexte 1"/>
          <p:cNvSpPr/>
          <p:nvPr/>
        </p:nvSpPr>
        <p:spPr>
          <a:xfrm>
            <a:off x="523800" y="1591230"/>
            <a:ext cx="787680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Les valeurs par m</a:t>
            </a:r>
            <a:r>
              <a:rPr lang="fr-FR" sz="2000" b="0" u="none" strike="noStrike" baseline="30000" dirty="0">
                <a:solidFill>
                  <a:srgbClr val="3A3A3A"/>
                </a:solidFill>
                <a:effectLst/>
                <a:uFillTx/>
                <a:latin typeface="Marianne"/>
              </a:rPr>
              <a:t>2</a:t>
            </a: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 sont actualisées au 1</a:t>
            </a:r>
            <a:r>
              <a:rPr lang="fr-FR" sz="2000" b="0" u="none" strike="noStrike" baseline="30000" dirty="0">
                <a:solidFill>
                  <a:srgbClr val="3A3A3A"/>
                </a:solidFill>
                <a:effectLst/>
                <a:uFillTx/>
                <a:latin typeface="Marianne"/>
              </a:rPr>
              <a:t>er</a:t>
            </a: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 janvier de chaque année en fonction du dernier indice du coût de la construction publié par l’INSEE .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L’indice pris en considération passe de 2143 à 2056 (-4,1%)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000" b="1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Pour l'année 2026</a:t>
            </a: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 les valeurs appliquées dans le calcul de la taxe d'aménagement sont les suivantes :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49280" indent="-216000" defTabSz="914400">
              <a:lnSpc>
                <a:spcPct val="100000"/>
              </a:lnSpc>
              <a:buClr>
                <a:srgbClr val="3A3A3A"/>
              </a:buClr>
              <a:buFont typeface="Arial"/>
              <a:buChar char="•"/>
            </a:pP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 valeur annuelle par m</a:t>
            </a:r>
            <a:r>
              <a:rPr lang="fr-FR" sz="2000" b="0" u="none" strike="noStrike" baseline="30000" dirty="0">
                <a:solidFill>
                  <a:srgbClr val="3A3A3A"/>
                </a:solidFill>
                <a:effectLst/>
                <a:uFillTx/>
                <a:latin typeface="Marianne"/>
              </a:rPr>
              <a:t>2 </a:t>
            </a:r>
            <a:r>
              <a:rPr lang="fr-FR" sz="2000" b="1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892 €</a:t>
            </a: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 (hors Île-de-France)</a:t>
            </a:r>
          </a:p>
          <a:p>
            <a:pPr marL="449280" indent="-216000" defTabSz="914400">
              <a:lnSpc>
                <a:spcPct val="100000"/>
              </a:lnSpc>
              <a:buClr>
                <a:srgbClr val="3A3A3A"/>
              </a:buClr>
              <a:buFont typeface="Arial"/>
              <a:buChar char="•"/>
            </a:pP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 </a:t>
            </a:r>
            <a:r>
              <a:rPr lang="fr-FR" sz="2000" b="1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1 011 €</a:t>
            </a:r>
            <a:r>
              <a:rPr lang="fr-FR" sz="2000" b="0" u="none" strike="noStrike" dirty="0">
                <a:solidFill>
                  <a:srgbClr val="3A3A3A"/>
                </a:solidFill>
                <a:effectLst/>
                <a:uFillTx/>
                <a:latin typeface="Marianne"/>
              </a:rPr>
              <a:t> pour les communes situées en Île-de-France ;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ZoneTexte 2"/>
          <p:cNvSpPr/>
          <p:nvPr/>
        </p:nvSpPr>
        <p:spPr>
          <a:xfrm>
            <a:off x="514080" y="1251720"/>
            <a:ext cx="3217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TAXE D’AMENAGEMENT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ZoneTexte 3"/>
          <p:cNvSpPr/>
          <p:nvPr/>
        </p:nvSpPr>
        <p:spPr>
          <a:xfrm>
            <a:off x="2774520" y="145440"/>
            <a:ext cx="44226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000" b="0" u="none" strike="noStrike" dirty="0">
                <a:solidFill>
                  <a:srgbClr val="C00000"/>
                </a:solidFill>
                <a:effectLst/>
                <a:uFillTx/>
                <a:latin typeface="Calibri"/>
              </a:rPr>
              <a:t>INFORMATIONS FISCALES 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88E5B2-8275-5E4B-AF90-6804BDF8D97B}"/>
              </a:ext>
            </a:extLst>
          </p:cNvPr>
          <p:cNvSpPr txBox="1"/>
          <p:nvPr/>
        </p:nvSpPr>
        <p:spPr>
          <a:xfrm>
            <a:off x="523800" y="4371703"/>
            <a:ext cx="737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IFER (Imposition forfaitaire sur les entreprises de réseaux 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03EA57-A939-E945-4EE0-38F9EC89CDE7}"/>
              </a:ext>
            </a:extLst>
          </p:cNvPr>
          <p:cNvSpPr txBox="1"/>
          <p:nvPr/>
        </p:nvSpPr>
        <p:spPr>
          <a:xfrm>
            <a:off x="523800" y="4824549"/>
            <a:ext cx="7479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différentes composantes de cette imposition sont  revalorisées en fonction du taux prévisionnel  de l’inflation hors tabac</a:t>
            </a:r>
          </a:p>
          <a:p>
            <a:r>
              <a:rPr lang="fr-FR" dirty="0"/>
              <a:t>La prévision pour 2026 est de 1,3 %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ZoneTexte 1"/>
          <p:cNvSpPr/>
          <p:nvPr/>
        </p:nvSpPr>
        <p:spPr>
          <a:xfrm>
            <a:off x="142920" y="214200"/>
            <a:ext cx="8853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Analyse financière de la commune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" name="ZoneTexte 2"/>
          <p:cNvSpPr/>
          <p:nvPr/>
        </p:nvSpPr>
        <p:spPr>
          <a:xfrm>
            <a:off x="3429000" y="714240"/>
            <a:ext cx="2138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FONCTIONNEMENT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97" name="Tableau 3"/>
          <p:cNvGraphicFramePr/>
          <p:nvPr/>
        </p:nvGraphicFramePr>
        <p:xfrm>
          <a:off x="154800" y="1283400"/>
          <a:ext cx="8665200" cy="1728720"/>
        </p:xfrm>
        <a:graphic>
          <a:graphicData uri="http://schemas.openxmlformats.org/drawingml/2006/table">
            <a:tbl>
              <a:tblPr/>
              <a:tblGrid>
                <a:gridCol w="87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ANNEE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Dépenses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Recettes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Résultat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Report N-1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Report N+1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2024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5 231 496.43 € 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5 268 977.25 € 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37 480.82 €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2 198 217.60 €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2 235 698.39 €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2025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 5 102 320.10 €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5 258 558.56</a:t>
                      </a: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€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6012720" algn="r"/>
                        </a:tabLst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156 238.46 €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2 235 698.39 €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2 391 936.85 €  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8" name="ZoneTexte 4"/>
          <p:cNvSpPr/>
          <p:nvPr/>
        </p:nvSpPr>
        <p:spPr>
          <a:xfrm>
            <a:off x="3512880" y="3103920"/>
            <a:ext cx="2066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INVESTISSEMENT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99" name="Tableau 5"/>
          <p:cNvGraphicFramePr/>
          <p:nvPr/>
        </p:nvGraphicFramePr>
        <p:xfrm>
          <a:off x="90720" y="3448800"/>
          <a:ext cx="8729280" cy="1584960"/>
        </p:xfrm>
        <a:graphic>
          <a:graphicData uri="http://schemas.openxmlformats.org/drawingml/2006/table">
            <a:tbl>
              <a:tblPr/>
              <a:tblGrid>
                <a:gridCol w="87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7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ANNEE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Dépenses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Recettes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Résultat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Résultat N-1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Résultat cumulé</a:t>
                      </a: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2024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2 027 864,39 €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2 237 435,22 €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209 570.83 €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1 551 044,61 €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1 760 615.44€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2025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2520360" algn="r"/>
                        </a:tabLst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2 542 818,00 €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2520360" algn="r"/>
                        </a:tabLst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1 892 670.22 €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2520360" algn="r"/>
                        </a:tabLst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 - 650 147.78 €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1 760 615.44€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2520360" algn="r"/>
                        </a:tabLst>
                      </a:pPr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1 110 467.66 €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0" name="ZoneTexte 6"/>
          <p:cNvSpPr/>
          <p:nvPr/>
        </p:nvSpPr>
        <p:spPr>
          <a:xfrm>
            <a:off x="900000" y="5220000"/>
            <a:ext cx="77230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b="1" dirty="0">
                <a:solidFill>
                  <a:schemeClr val="dk1"/>
                </a:solidFill>
                <a:latin typeface="Calibri"/>
              </a:rPr>
              <a:t>Restes à réaliser (R.A.R)</a:t>
            </a:r>
          </a:p>
          <a:p>
            <a:pPr defTabSz="457200">
              <a:lnSpc>
                <a:spcPct val="100000"/>
              </a:lnSpc>
            </a:pPr>
            <a:r>
              <a:rPr lang="fr-FR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Recettes :	 </a:t>
            </a:r>
            <a:r>
              <a:rPr lang="fr-FR" b="1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1 285 925.77 €  </a:t>
            </a:r>
            <a:endParaRPr lang="fr-FR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Dépenses :           212 996.71 €</a:t>
            </a:r>
            <a:endParaRPr lang="fr-FR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1" name="Image 7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Rectangle 2"/>
          <p:cNvSpPr/>
          <p:nvPr/>
        </p:nvSpPr>
        <p:spPr>
          <a:xfrm>
            <a:off x="900000" y="378360"/>
            <a:ext cx="7196040" cy="2208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L’évolution de la population neuvilloise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2440" defTabSz="457200">
              <a:lnSpc>
                <a:spcPct val="100000"/>
              </a:lnSpc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2440" defTabSz="457200">
              <a:lnSpc>
                <a:spcPct val="100000"/>
              </a:lnSpc>
            </a:pPr>
            <a:r>
              <a:rPr lang="fr-F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</a:t>
            </a:r>
            <a:r>
              <a:rPr lang="fr-FR" sz="2400" b="1" u="none" strike="noStrike" baseline="30000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er</a:t>
            </a:r>
            <a:r>
              <a:rPr lang="fr-F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 janvier 2026 : 5 050 habitants.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2440" defTabSz="457200">
              <a:lnSpc>
                <a:spcPct val="100000"/>
              </a:lnSpc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1</a:t>
            </a:r>
            <a:r>
              <a:rPr lang="fr-FR" sz="2400" b="1" u="none" strike="noStrike" baseline="3000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er</a:t>
            </a: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janvier 2025 : </a:t>
            </a: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5 049</a:t>
            </a: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</a:t>
            </a: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</a:t>
            </a: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habitants.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2440" defTabSz="457200">
              <a:lnSpc>
                <a:spcPct val="100000"/>
              </a:lnSpc>
            </a:pPr>
            <a:r>
              <a:rPr lang="fr-F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Evolution : 0,02</a:t>
            </a: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%.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2440" algn="just" defTabSz="457200">
              <a:lnSpc>
                <a:spcPct val="100000"/>
              </a:lnSpc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2440" algn="just" defTabSz="457200">
              <a:lnSpc>
                <a:spcPct val="100000"/>
              </a:lnSpc>
            </a:pPr>
            <a:endParaRPr lang="fr-FR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3" name="Image 4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04" name="Graphique 503"/>
          <p:cNvGraphicFramePr/>
          <p:nvPr/>
        </p:nvGraphicFramePr>
        <p:xfrm>
          <a:off x="1440000" y="2340000"/>
          <a:ext cx="6300000" cy="377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tangle 1"/>
          <p:cNvSpPr/>
          <p:nvPr/>
        </p:nvSpPr>
        <p:spPr>
          <a:xfrm>
            <a:off x="722880" y="1956367"/>
            <a:ext cx="8061120" cy="907558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b="1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FONCTIONNEMENT :</a:t>
            </a: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Poursuivre  la maitrise des dépenses en fonctionnement et chercher d’autres </a:t>
            </a:r>
            <a:r>
              <a:rPr lang="en-US" sz="2400" b="0" u="none" strike="noStrike" dirty="0" err="1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recettes</a:t>
            </a: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..</a:t>
            </a:r>
          </a:p>
          <a:p>
            <a:pPr defTabSz="457200">
              <a:buClr>
                <a:srgbClr val="000000"/>
              </a:buClr>
              <a:buSzPct val="45000"/>
            </a:pPr>
            <a:r>
              <a:rPr lang="en-US" b="1" dirty="0">
                <a:solidFill>
                  <a:schemeClr val="dk1"/>
                </a:solidFill>
                <a:latin typeface="Times New Roman"/>
              </a:rPr>
              <a:t>INVESTISSEMENT :</a:t>
            </a:r>
            <a:endParaRPr lang="fr-FR" b="1" dirty="0">
              <a:solidFill>
                <a:schemeClr val="dk1"/>
              </a:solidFill>
              <a:latin typeface="Times New Roman"/>
            </a:endParaRP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Les travaux de rénovation et d’extension du cabinet médical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La réfection des terrains de tennis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La rénovation d’une classe à l’école élémentaire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Les travaux de la rue des Mitouflets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L’achat d’un terrain rue de la </a:t>
            </a:r>
            <a:r>
              <a:rPr lang="en-US" sz="2400" b="0" u="none" strike="noStrike" dirty="0" err="1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Pichardière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L’achat d’une maison avenue Foch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L’achat d’une maison rue Saint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Arial"/>
              </a:rPr>
              <a:t>J</a:t>
            </a: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acques</a:t>
            </a:r>
          </a:p>
          <a:p>
            <a:pPr marL="216000" indent="-216000" defTabSz="4572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▻"/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7000"/>
              </a:lnSpc>
              <a:spcAft>
                <a:spcPts val="1001"/>
              </a:spcAf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9" name="Image 2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0" name="ZoneTexte 226"/>
          <p:cNvSpPr/>
          <p:nvPr/>
        </p:nvSpPr>
        <p:spPr>
          <a:xfrm>
            <a:off x="2520000" y="360000"/>
            <a:ext cx="4856040" cy="55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200" b="1" u="sng" strike="noStrike">
                <a:solidFill>
                  <a:schemeClr val="accent2"/>
                </a:solidFill>
                <a:effectLst/>
                <a:uFillTx/>
                <a:latin typeface="Calibri"/>
              </a:rPr>
              <a:t>Priorités du budget 2026</a:t>
            </a:r>
            <a:r>
              <a:rPr lang="fr-F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</a:rPr>
              <a:t>: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ZoneTexte 227"/>
          <p:cNvSpPr/>
          <p:nvPr/>
        </p:nvSpPr>
        <p:spPr>
          <a:xfrm>
            <a:off x="360000" y="2700000"/>
            <a:ext cx="176760" cy="59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ZoneTexte 1"/>
          <p:cNvSpPr/>
          <p:nvPr/>
        </p:nvSpPr>
        <p:spPr>
          <a:xfrm>
            <a:off x="645480" y="97681"/>
            <a:ext cx="78530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Fonctionnement 2026</a:t>
            </a:r>
            <a:endParaRPr lang="fr-FR" sz="24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</p:txBody>
      </p:sp>
      <p:pic>
        <p:nvPicPr>
          <p:cNvPr id="517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18" name="Graphique 517"/>
          <p:cNvGraphicFramePr/>
          <p:nvPr>
            <p:extLst>
              <p:ext uri="{D42A27DB-BD31-4B8C-83A1-F6EECF244321}">
                <p14:modId xmlns:p14="http://schemas.microsoft.com/office/powerpoint/2010/main" val="3949556065"/>
              </p:ext>
            </p:extLst>
          </p:nvPr>
        </p:nvGraphicFramePr>
        <p:xfrm>
          <a:off x="1358537" y="1889759"/>
          <a:ext cx="7106195" cy="440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FDD42E4-2AFF-52C3-63FF-C6892DFFB28F}"/>
              </a:ext>
            </a:extLst>
          </p:cNvPr>
          <p:cNvSpPr txBox="1"/>
          <p:nvPr/>
        </p:nvSpPr>
        <p:spPr>
          <a:xfrm>
            <a:off x="1445622" y="545091"/>
            <a:ext cx="640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budget 2026 est basé sur une non augmentation des taux d’imposition .</a:t>
            </a:r>
          </a:p>
          <a:p>
            <a:r>
              <a:rPr lang="fr-FR" dirty="0"/>
              <a:t>Le conseil municipal délibérera sur les taux lors du vote du budget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1"/>
          <p:cNvSpPr/>
          <p:nvPr/>
        </p:nvSpPr>
        <p:spPr>
          <a:xfrm>
            <a:off x="223200" y="1825920"/>
            <a:ext cx="8692920" cy="34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L’article L 2312 –1 du Code Général des Collectivités Territoriales (C.G.C.T.), faisant référence à la Loi n°92-125 du 6/02/1992, prévoit que dans les communes de + de 3 500 habitants, le maire présente au conseil municipal, dans un délai de 2 mois précédant l'examen du budget, un </a:t>
            </a: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rapport sur les orientations budgétaires .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</a:t>
            </a: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Ce rapport donne lieu à un débat au conseil municipal 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.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15000"/>
              </a:lnSpc>
              <a:spcAft>
                <a:spcPts val="1001"/>
              </a:spcAft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Pour servir de base à la discussion, seront communiquées différentes informations portant sur :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indent="-216000" algn="just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Des données du contexte budgétaire ,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indent="-216000" algn="just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L’analyse de la situation financière de la commune,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indent="-216000" algn="just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Les perspectives pour l’année à venir et la prévision pluriannuelle d’investissement. 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defTabSz="457200">
              <a:lnSpc>
                <a:spcPct val="100000"/>
              </a:lnSpc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I</a:t>
            </a: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l est pris acte de la présentation du ROB et des débats  par une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</a:t>
            </a: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délibération spécifique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. 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defTabSz="457200">
              <a:lnSpc>
                <a:spcPct val="100000"/>
              </a:lnSpc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La délibération ainsi que le </a:t>
            </a: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ROB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doivent donc être transmis en préfecture et à la CCF .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defTabSz="457200">
              <a:lnSpc>
                <a:spcPct val="100000"/>
              </a:lnSpc>
            </a:pP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2520" defTabSz="457200">
              <a:lnSpc>
                <a:spcPct val="100000"/>
              </a:lnSpc>
            </a:pP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ZoneTexte 2"/>
          <p:cNvSpPr/>
          <p:nvPr/>
        </p:nvSpPr>
        <p:spPr>
          <a:xfrm>
            <a:off x="1454400" y="165240"/>
            <a:ext cx="63957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Times New Roman"/>
              </a:rPr>
              <a:t>DEBAT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Times New Roman"/>
              </a:rPr>
              <a:t>DES ORIENTATIONS BUDGETAIRES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Times New Roman"/>
              </a:rPr>
              <a:t>2026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6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ZoneTexte 1"/>
          <p:cNvSpPr/>
          <p:nvPr/>
        </p:nvSpPr>
        <p:spPr>
          <a:xfrm>
            <a:off x="827640" y="0"/>
            <a:ext cx="7555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PRINCIPALES RECETTES DE FONCTIONNEMENT 2026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" name="Rectangle 2"/>
          <p:cNvSpPr/>
          <p:nvPr/>
        </p:nvSpPr>
        <p:spPr>
          <a:xfrm>
            <a:off x="804960" y="42119"/>
            <a:ext cx="7507080" cy="5646246"/>
          </a:xfrm>
          <a:prstGeom prst="rect">
            <a:avLst/>
          </a:prstGeom>
          <a:noFill/>
          <a:ln w="936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defTabSz="457200"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-21600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DGF (Dotation forfaitaire)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136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343 663 </a:t>
            </a: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€ 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en 2025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-9216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	 </a:t>
            </a: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341 800 € </a:t>
            </a:r>
            <a:r>
              <a:rPr lang="fr-FR" sz="20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(Estimation)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-9216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200" b="1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(Augmentation de population : 1 personnes , incertitude sur le 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Times New Roman"/>
              </a:rPr>
              <a:t>montant</a:t>
            </a:r>
            <a:r>
              <a:rPr lang="fr-FR" sz="1200" b="1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d’écrêtement </a:t>
            </a:r>
            <a:r>
              <a:rPr lang="fr-FR" sz="11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fr-FR" sz="1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-92160" algn="just" defTabSz="457200">
              <a:lnSpc>
                <a:spcPct val="100000"/>
              </a:lnSpc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-92160" algn="just" defTabSz="457200">
              <a:lnSpc>
                <a:spcPct val="100000"/>
              </a:lnSpc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-21600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Attribution de compensation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590 668,00</a:t>
            </a:r>
            <a:r>
              <a:rPr lang="fr-FR" sz="1800" b="1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Times New Roman"/>
              </a:rPr>
              <a:t> €</a:t>
            </a: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en 2025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9280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 </a:t>
            </a:r>
            <a:r>
              <a:rPr lang="fr-FR" sz="1800" b="1" u="none" strike="noStrike" dirty="0">
                <a:solidFill>
                  <a:srgbClr val="FF4000"/>
                </a:solidFill>
                <a:effectLst/>
                <a:uFillTx/>
                <a:latin typeface="Calibri"/>
                <a:ea typeface="Times New Roman"/>
              </a:rPr>
              <a:t>590 201,00 </a:t>
            </a: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  <a:ea typeface="Times New Roman"/>
              </a:rPr>
              <a:t>€ </a:t>
            </a:r>
          </a:p>
          <a:p>
            <a:pPr marL="719280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none" strike="noStrike" dirty="0">
                <a:effectLst/>
                <a:uFillTx/>
                <a:latin typeface="Calibri"/>
                <a:ea typeface="Times New Roman"/>
              </a:rPr>
              <a:t>(</a:t>
            </a:r>
            <a:r>
              <a:rPr lang="fr-FR" sz="1800" u="none" strike="noStrike" dirty="0">
                <a:effectLst/>
                <a:uFillTx/>
                <a:latin typeface="Calibri"/>
                <a:ea typeface="Times New Roman"/>
              </a:rPr>
              <a:t>Augmentation de l’agent de prévention et de l’urbanisme )</a:t>
            </a:r>
          </a:p>
          <a:p>
            <a:pPr marL="719280" defTabSz="457200">
              <a:lnSpc>
                <a:spcPct val="100000"/>
              </a:lnSpc>
              <a:tabLst>
                <a:tab pos="0" algn="l"/>
              </a:tabLst>
            </a:pPr>
            <a:endParaRPr lang="fr-FR" b="1" dirty="0">
              <a:solidFill>
                <a:srgbClr val="FF0000"/>
              </a:solidFill>
              <a:latin typeface="Calibri"/>
            </a:endParaRPr>
          </a:p>
          <a:p>
            <a:pPr marL="719280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4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Par délibération en date du 3/09/2025, sur l'avis de la commission finances de la CCF et considérant que le service urbanisme est au seul profit des communes et non l'intercommunalité, l'EPCI met fin à sa participation propre aux coûts de fonctionnement</a:t>
            </a:r>
          </a:p>
          <a:p>
            <a:pPr marL="719280" defTabSz="457200">
              <a:tabLst>
                <a:tab pos="0" algn="l"/>
              </a:tabLst>
            </a:pPr>
            <a:r>
              <a:rPr lang="fr-FR" sz="14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Celle-ci se reporte de facto sur les communes et doit faire l'objet d'un avenant pour chacune d'entre elles. </a:t>
            </a:r>
            <a:endParaRPr lang="fr-FR" sz="1400" kern="100" dirty="0">
              <a:effectLst/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19280" defTabSz="457200">
              <a:tabLst>
                <a:tab pos="0" algn="l"/>
              </a:tabLst>
            </a:pPr>
            <a:r>
              <a:rPr lang="fr-FR" sz="14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L’entrée en vigueur concernera l’urbanisme de 2026 qui sera sur l’attribution de compensation 2027.</a:t>
            </a:r>
            <a:endParaRPr lang="fr-FR" sz="1400" kern="100" dirty="0">
              <a:effectLst/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19280" defTabSz="457200">
              <a:lnSpc>
                <a:spcPct val="100000"/>
              </a:lnSpc>
              <a:tabLst>
                <a:tab pos="0" algn="l"/>
              </a:tabLst>
            </a:pPr>
            <a:endParaRPr lang="fr-FR" sz="1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1" name="Image 3"/>
          <p:cNvPicPr/>
          <p:nvPr/>
        </p:nvPicPr>
        <p:blipFill>
          <a:blip r:embed="rId2"/>
          <a:stretch/>
        </p:blipFill>
        <p:spPr>
          <a:xfrm>
            <a:off x="7849080" y="369360"/>
            <a:ext cx="929520" cy="1316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ZoneTexte 1"/>
          <p:cNvSpPr/>
          <p:nvPr/>
        </p:nvSpPr>
        <p:spPr>
          <a:xfrm>
            <a:off x="827640" y="0"/>
            <a:ext cx="7555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PRINCIPALES RECETTES DE FONCTIONNEMENT 2026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" name="Rectangle 2"/>
          <p:cNvSpPr/>
          <p:nvPr/>
        </p:nvSpPr>
        <p:spPr>
          <a:xfrm>
            <a:off x="1134360" y="1365120"/>
            <a:ext cx="6785640" cy="3229200"/>
          </a:xfrm>
          <a:prstGeom prst="rect">
            <a:avLst/>
          </a:prstGeom>
          <a:noFill/>
          <a:ln w="936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Imposition : </a:t>
            </a:r>
            <a:r>
              <a:rPr lang="fr-FR" sz="1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(Proposition de pas augmenter les taux en 2026)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9360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2 542 709,00  € </a:t>
            </a: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en 2025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9360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2000" b="1" u="none" strike="noStrike">
                <a:solidFill>
                  <a:srgbClr val="FF0000"/>
                </a:solidFill>
                <a:effectLst/>
                <a:uFillTx/>
                <a:latin typeface="Calibri"/>
                <a:ea typeface="Times New Roman"/>
              </a:rPr>
              <a:t>2 561 434,00 €</a:t>
            </a:r>
            <a:r>
              <a:rPr lang="fr-FR" sz="20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(Estimation)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9360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20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Augmentation des bases de la taxe foncière de 0,8 %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indent="93600" algn="just" defTabSz="457200">
              <a:lnSpc>
                <a:spcPct val="100000"/>
              </a:lnSpc>
              <a:tabLst>
                <a:tab pos="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12000" indent="-61200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Excédent de fonctionnement reporté :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20000" algn="just">
              <a:lnSpc>
                <a:spcPct val="100000"/>
              </a:lnSpc>
            </a:pPr>
            <a:r>
              <a:rPr lang="fr-FR" sz="1800" b="1" u="none" strike="noStrike">
                <a:solidFill>
                  <a:srgbClr val="FF4000"/>
                </a:solidFill>
                <a:effectLst/>
                <a:uFillTx/>
                <a:latin typeface="Times New Roman"/>
                <a:ea typeface="Times New Roman"/>
              </a:rPr>
              <a:t>2 391 936.85 €</a:t>
            </a:r>
            <a:endParaRPr lang="fr-FR" sz="1800" b="1" u="none" strike="noStrike">
              <a:solidFill>
                <a:srgbClr val="000000"/>
              </a:solidFill>
              <a:effectLst/>
              <a:uFillTx/>
              <a:latin typeface="Times New Roman"/>
              <a:ea typeface="Times New Roman"/>
            </a:endParaRPr>
          </a:p>
          <a:p>
            <a:pPr marL="1008000" algn="just">
              <a:lnSpc>
                <a:spcPct val="100000"/>
              </a:lnSpc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500 000 € affectés en investissement</a:t>
            </a:r>
          </a:p>
          <a:p>
            <a:pPr marL="1008000" algn="just"/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1 891 936.85 € reportés en fonctionnement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12000" indent="-612000" algn="just" defTabSz="457200"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25320" defTabSz="457200"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4" name="Image 3"/>
          <p:cNvPicPr/>
          <p:nvPr/>
        </p:nvPicPr>
        <p:blipFill>
          <a:blip r:embed="rId2"/>
          <a:stretch/>
        </p:blipFill>
        <p:spPr>
          <a:xfrm>
            <a:off x="7849080" y="369360"/>
            <a:ext cx="929520" cy="1316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ZoneTexte 11"/>
          <p:cNvSpPr/>
          <p:nvPr/>
        </p:nvSpPr>
        <p:spPr>
          <a:xfrm>
            <a:off x="642960" y="0"/>
            <a:ext cx="78530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Fonctionnement 2026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" name="ZoneTexte 12"/>
          <p:cNvSpPr/>
          <p:nvPr/>
        </p:nvSpPr>
        <p:spPr>
          <a:xfrm>
            <a:off x="3363840" y="180000"/>
            <a:ext cx="2495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Répartition des recettes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7" name="Image 11"/>
          <p:cNvPicPr/>
          <p:nvPr/>
        </p:nvPicPr>
        <p:blipFill>
          <a:blip r:embed="rId2"/>
          <a:stretch/>
        </p:blipFill>
        <p:spPr>
          <a:xfrm>
            <a:off x="7793640" y="-2952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8" name="Image 527"/>
          <p:cNvPicPr/>
          <p:nvPr/>
        </p:nvPicPr>
        <p:blipFill>
          <a:blip r:embed="rId3"/>
          <a:stretch/>
        </p:blipFill>
        <p:spPr>
          <a:xfrm>
            <a:off x="1620000" y="551160"/>
            <a:ext cx="5940000" cy="575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ZoneTexte 2"/>
          <p:cNvSpPr/>
          <p:nvPr/>
        </p:nvSpPr>
        <p:spPr>
          <a:xfrm>
            <a:off x="730080" y="220320"/>
            <a:ext cx="7853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Fonctionnement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Charges de personnel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5" name="Image 1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B13698-7D29-1545-3152-70A3D0809F7C}"/>
              </a:ext>
            </a:extLst>
          </p:cNvPr>
          <p:cNvSpPr txBox="1"/>
          <p:nvPr/>
        </p:nvSpPr>
        <p:spPr>
          <a:xfrm>
            <a:off x="1491657" y="1246050"/>
            <a:ext cx="7091463" cy="5110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2026, l’estimation prend en compte principalement :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L’incidence en année pleine des recrutements 2025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Les avancements de grade et promotions internes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Les avancements d’échelon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La hausse de la CNRACL sur la base de 3 points de plus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Le recrutement d’un cadre intermédiaire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L’assistante RH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La participation de la commune à la complémentaire santé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L’estimation globale évolue de 8.07 % par rapport au compte administratif 2025.</a:t>
            </a:r>
            <a:endParaRPr lang="fr-FR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ZoneTexte 2"/>
          <p:cNvSpPr/>
          <p:nvPr/>
        </p:nvSpPr>
        <p:spPr>
          <a:xfrm>
            <a:off x="730080" y="220320"/>
            <a:ext cx="7853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Fonctionnement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Principales dépenses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0" name="Image 4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3DF2B95-BC3C-B49E-0E2D-ED11CA790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568198"/>
              </p:ext>
            </p:extLst>
          </p:nvPr>
        </p:nvGraphicFramePr>
        <p:xfrm>
          <a:off x="938003" y="1011631"/>
          <a:ext cx="743719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3FA4B4C-717A-5E47-7460-BEC3FBC7D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948260"/>
              </p:ext>
            </p:extLst>
          </p:nvPr>
        </p:nvGraphicFramePr>
        <p:xfrm>
          <a:off x="1036321" y="3907231"/>
          <a:ext cx="7338876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ZoneTexte 8"/>
          <p:cNvSpPr/>
          <p:nvPr/>
        </p:nvSpPr>
        <p:spPr>
          <a:xfrm>
            <a:off x="730080" y="20520"/>
            <a:ext cx="7853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Fonctionnement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Autres dépenses de fonctionnement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8" name="Image 10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2E3C35-D503-1564-983E-D35C3A7E5502}"/>
              </a:ext>
            </a:extLst>
          </p:cNvPr>
          <p:cNvSpPr txBox="1"/>
          <p:nvPr/>
        </p:nvSpPr>
        <p:spPr>
          <a:xfrm>
            <a:off x="1391055" y="741240"/>
            <a:ext cx="6974732" cy="4321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Certaines dépenses augmentent, d’autres sont spécifiques à 2026 :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Alimentation	+ 15 500 €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Fournitures stockées	+ 22 800 €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Fournitures de petits équipements 	+ 11 200 €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Terrains	+ 34 000 €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Entretien des bâtiments	+ 11 300 €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Assurance dommage aux biens : 	+ 31 500 €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Assurance</a:t>
            </a:r>
            <a:r>
              <a:rPr lang="fr-FR" sz="1600" kern="1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dommage ouvrage </a:t>
            </a:r>
            <a:r>
              <a:rPr lang="fr-FR" sz="16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du cabinet médical : 	+ 23 300 €</a:t>
            </a:r>
            <a:endParaRPr lang="fr-FR" sz="16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Versements à des organismes de formation	+ 10 900 €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Fêtes et cérémonies – culture 	+ 10 000 €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Dératisation, gestion des pigeons	+ 14 100 €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Plateforme recrutement des médecins	+ 10 800 €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Plan communal de sauvegarde	+ 18 000 €</a:t>
            </a:r>
            <a:endParaRPr lang="fr-FR" sz="16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457200" algn="just">
              <a:lnSpc>
                <a:spcPct val="115000"/>
              </a:lnSpc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--------------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5581015" algn="r"/>
              </a:tabLst>
            </a:pPr>
            <a:r>
              <a:rPr lang="fr-FR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+ 213 400 €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57B9F4-1DA0-C69D-B38C-794CA5E508A2}"/>
              </a:ext>
            </a:extLst>
          </p:cNvPr>
          <p:cNvSpPr txBox="1"/>
          <p:nvPr/>
        </p:nvSpPr>
        <p:spPr>
          <a:xfrm>
            <a:off x="514080" y="4965410"/>
            <a:ext cx="7986825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L’évolution des autres comptes est basée sur l’objectif d’évolution des dépenses fixé par le gouvernement soit 1.5% après déduction des contrats résiliés ou ponctuels en 2025 et impact en année pleine des nouveaux contrats souscrits en 2025 ainsi que des nouvelles dépenses 2026. 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ZoneTexte 1"/>
          <p:cNvSpPr/>
          <p:nvPr/>
        </p:nvSpPr>
        <p:spPr>
          <a:xfrm>
            <a:off x="3264480" y="375480"/>
            <a:ext cx="2852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Répartition des dépenses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ZoneTexte 2"/>
          <p:cNvSpPr/>
          <p:nvPr/>
        </p:nvSpPr>
        <p:spPr>
          <a:xfrm>
            <a:off x="610200" y="0"/>
            <a:ext cx="78530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Fonctionnement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41" name="Image 3"/>
          <p:cNvPicPr/>
          <p:nvPr/>
        </p:nvPicPr>
        <p:blipFill>
          <a:blip r:embed="rId2"/>
          <a:stretch/>
        </p:blipFill>
        <p:spPr>
          <a:xfrm>
            <a:off x="784152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B7AA87-65ED-A960-8B40-58E19128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06" y="1052522"/>
            <a:ext cx="7379634" cy="44917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2AE959F-C555-A7CA-0805-35DB657FEA0C}"/>
              </a:ext>
            </a:extLst>
          </p:cNvPr>
          <p:cNvSpPr txBox="1"/>
          <p:nvPr/>
        </p:nvSpPr>
        <p:spPr>
          <a:xfrm>
            <a:off x="1057480" y="5555133"/>
            <a:ext cx="737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Strate 3000/5000 : 54,14 %</a:t>
            </a:r>
          </a:p>
          <a:p>
            <a:r>
              <a:rPr lang="fr-FR" dirty="0"/>
              <a:t>Strate 5000/10000 : 57,06%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ZoneTexte 1"/>
          <p:cNvSpPr/>
          <p:nvPr/>
        </p:nvSpPr>
        <p:spPr>
          <a:xfrm>
            <a:off x="642960" y="285840"/>
            <a:ext cx="785304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 </a:t>
            </a:r>
            <a:r>
              <a:rPr lang="fr-FR" sz="2800" b="1" dirty="0">
                <a:solidFill>
                  <a:schemeClr val="dk1"/>
                </a:solidFill>
                <a:latin typeface="Calibri"/>
              </a:rPr>
              <a:t>2026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44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5D0E78B-FD7E-28AB-7654-4CC6C4C22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976"/>
              </p:ext>
            </p:extLst>
          </p:nvPr>
        </p:nvGraphicFramePr>
        <p:xfrm>
          <a:off x="1195754" y="1406769"/>
          <a:ext cx="7434166" cy="448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ZoneTexte 2"/>
          <p:cNvSpPr/>
          <p:nvPr/>
        </p:nvSpPr>
        <p:spPr>
          <a:xfrm>
            <a:off x="642960" y="0"/>
            <a:ext cx="7853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Recettes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7" name="ZoneTexte 1"/>
          <p:cNvSpPr/>
          <p:nvPr/>
        </p:nvSpPr>
        <p:spPr>
          <a:xfrm>
            <a:off x="1168200" y="660240"/>
            <a:ext cx="7152120" cy="46459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buClr>
                <a:srgbClr val="000000"/>
              </a:buClr>
              <a:tabLst>
                <a:tab pos="5671080" algn="r"/>
              </a:tabLst>
            </a:pPr>
            <a:r>
              <a:rPr lang="fr-FR" sz="1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Des subventions déjà accordées (solde à percevoir) : 1 285 925,77 €</a:t>
            </a:r>
          </a:p>
          <a:p>
            <a:pPr algn="just" defTabSz="457200">
              <a:lnSpc>
                <a:spcPct val="100000"/>
              </a:lnSpc>
              <a:buClr>
                <a:srgbClr val="000000"/>
              </a:buClr>
              <a:tabLst>
                <a:tab pos="5671080" algn="r"/>
              </a:tabLst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Cabinet médical : FNADT :		 125 340.00 €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Cabinet médical :Département:		   35 259.00 €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Cabinet médical : Département: :		   80 000.00 €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Cabinet médical : DETR :			 200 000.00 €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Cabinet médical : ADEME :		   58 000.00 €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Cabinet médical : Fonds verts :		   71 191.00 €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Cabinet médical : Région CRST :		 136 700.00 €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Réseau de chaleur : ADEME :		 195 381.07 €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Rénovation piste athlétisme : Département:  :      21 200.00 €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Rénovation piste athlétisme : ANS :	                   49 991.00 €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Rénovation piste athlétisme : DSIL :	                   86 282.70 €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Rénovation piste athlétisme : CRST :	   59 800.00 €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Eclairage public : Fonds Verts :	                   79 660.00 €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Eclairage public : CRST :	                                   65 850.00 €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6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Mise en accessibilité salle de tennis de table :     21 271.00 €</a:t>
            </a:r>
            <a:endParaRPr lang="fr-FR" sz="1600" kern="100" dirty="0">
              <a:effectLst/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461880" algn="just" defTabSz="457200">
              <a:tabLst>
                <a:tab pos="5671080" algn="r"/>
              </a:tabLst>
            </a:pPr>
            <a:br>
              <a:rPr sz="1000" dirty="0"/>
            </a:br>
            <a:endParaRPr lang="fr-FR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49" name="Image 3"/>
          <p:cNvPicPr/>
          <p:nvPr/>
        </p:nvPicPr>
        <p:blipFill>
          <a:blip r:embed="rId2"/>
          <a:stretch/>
        </p:blipFill>
        <p:spPr>
          <a:xfrm>
            <a:off x="781344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Image 4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7C65D05-9B2C-DD92-B7EB-4A8002822868}"/>
              </a:ext>
            </a:extLst>
          </p:cNvPr>
          <p:cNvSpPr txBox="1"/>
          <p:nvPr/>
        </p:nvSpPr>
        <p:spPr>
          <a:xfrm>
            <a:off x="381837" y="1426866"/>
            <a:ext cx="8114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Des subventions en cours pas encore accordées : 	553 978.08 €</a:t>
            </a:r>
            <a:endParaRPr lang="fr-FR" b="1" kern="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/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Rénovation énergétique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3275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Ecole maternelle DSIL  :		150 515.27 €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3275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Ecole maternelle Fonds de concours :        70 000.00 €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3275" lvl="0" indent="-342900" algn="just">
              <a:buFont typeface="Wingdings" panose="05000000000000000000" pitchFamily="2" charset="2"/>
              <a:buChar char="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Ecole élémentaire DETR:		218 462.81 €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3275" lvl="0" indent="-342900" algn="just">
              <a:buSzPts val="1400"/>
              <a:buFont typeface="Wingdings" panose="05000000000000000000" pitchFamily="2" charset="2"/>
              <a:buChar char="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Ecole élémentaire Fonds de concours :      80 000.00 €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70305" algn="just"/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/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Certificats d’économie d’énergie :     	                   35 000.00 €	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56317F-7574-78EC-8CD9-D70027E08220}"/>
              </a:ext>
            </a:extLst>
          </p:cNvPr>
          <p:cNvSpPr/>
          <p:nvPr/>
        </p:nvSpPr>
        <p:spPr>
          <a:xfrm>
            <a:off x="645480" y="308340"/>
            <a:ext cx="7853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Recettes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itre 1"/>
          <p:cNvSpPr/>
          <p:nvPr/>
        </p:nvSpPr>
        <p:spPr>
          <a:xfrm>
            <a:off x="1730880" y="388440"/>
            <a:ext cx="5677200" cy="29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L’environnement économique mondial et européen .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ZoneTexte 5"/>
          <p:cNvSpPr/>
          <p:nvPr/>
        </p:nvSpPr>
        <p:spPr>
          <a:xfrm>
            <a:off x="0" y="1260000"/>
            <a:ext cx="889776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En 2026 </a:t>
            </a:r>
            <a:r>
              <a:rPr lang="fr-FR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compte tenu des actualités mondiales 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Microsoft YaHei"/>
              </a:rPr>
              <a:t>beaucoup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Microsoft YaHei"/>
              </a:rPr>
              <a:t>d’incertitudes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Microsoft YaHei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Microsoft YaHei"/>
              </a:rPr>
              <a:t>demeurent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Microsoft YaHei"/>
              </a:rPr>
              <a:t> sur </a:t>
            </a:r>
            <a:r>
              <a:rPr lang="en-US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 les perspectives </a:t>
            </a:r>
            <a:r>
              <a:rPr lang="en-US" sz="2200" b="0" u="none" strike="noStrike" dirty="0" err="1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économiques</a:t>
            </a:r>
            <a:r>
              <a:rPr lang="en-US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:</a:t>
            </a:r>
            <a:endParaRPr lang="fr-F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52000" indent="-21600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-Droits de douane des </a:t>
            </a:r>
            <a:r>
              <a:rPr lang="fr-FR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Etats</a:t>
            </a:r>
            <a:r>
              <a:rPr lang="en-US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-Unis</a:t>
            </a:r>
            <a:endParaRPr lang="fr-F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52000" indent="-21600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2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-Tensions géopolitiques avec la Russie et le Moyen Orient</a:t>
            </a:r>
          </a:p>
          <a:p>
            <a:pPr marL="1152000" indent="-216000" algn="just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Microsoft YaHei"/>
              </a:rPr>
              <a:t>- …</a:t>
            </a:r>
            <a:endParaRPr lang="fr-F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6000"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Microsoft YaHei"/>
              </a:rPr>
              <a:t> 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9" name="Image 2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0" name="Rectangle 439"/>
          <p:cNvSpPr/>
          <p:nvPr/>
        </p:nvSpPr>
        <p:spPr>
          <a:xfrm>
            <a:off x="1747838" y="5807252"/>
            <a:ext cx="7198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Fond Monétaire International Janvier 2026</a:t>
            </a:r>
          </a:p>
        </p:txBody>
      </p:sp>
      <p:graphicFrame>
        <p:nvGraphicFramePr>
          <p:cNvPr id="441" name="Graphique 440"/>
          <p:cNvGraphicFramePr/>
          <p:nvPr>
            <p:extLst>
              <p:ext uri="{D42A27DB-BD31-4B8C-83A1-F6EECF244321}">
                <p14:modId xmlns:p14="http://schemas.microsoft.com/office/powerpoint/2010/main" val="1862556790"/>
              </p:ext>
            </p:extLst>
          </p:nvPr>
        </p:nvGraphicFramePr>
        <p:xfrm>
          <a:off x="4883040" y="3222590"/>
          <a:ext cx="3418920" cy="24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2" name="Graphique 441"/>
          <p:cNvGraphicFramePr/>
          <p:nvPr>
            <p:extLst>
              <p:ext uri="{D42A27DB-BD31-4B8C-83A1-F6EECF244321}">
                <p14:modId xmlns:p14="http://schemas.microsoft.com/office/powerpoint/2010/main" val="4147281525"/>
              </p:ext>
            </p:extLst>
          </p:nvPr>
        </p:nvGraphicFramePr>
        <p:xfrm>
          <a:off x="434160" y="3195989"/>
          <a:ext cx="4014720" cy="244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FF967FB-DEAE-C5A7-FC6E-53F2AABAF5D2}"/>
              </a:ext>
            </a:extLst>
          </p:cNvPr>
          <p:cNvSpPr txBox="1"/>
          <p:nvPr/>
        </p:nvSpPr>
        <p:spPr>
          <a:xfrm>
            <a:off x="844062" y="1768510"/>
            <a:ext cx="745587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Produits de cession (terrain):			   100 000.00 €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FCTVA sur les dépenses 2024 :			   233 468.36 €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Taxe d’aménagement (estimation):			   179 950.00 €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mortissements (estimation):			   894 000.00 €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mortissement pénalité renégociation de la dette:	     18 088.75 €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Remboursement capital emprunt par la CCF:		   101 224.85 €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S</a:t>
            </a:r>
            <a:r>
              <a:rPr lang="fr-F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olde d'exécution positif d'investissement reporté :	</a:t>
            </a:r>
            <a:r>
              <a:rPr lang="fr-F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1 110 467.66 </a:t>
            </a:r>
            <a:r>
              <a:rPr lang="fr-F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buSzPts val="1400"/>
              <a:buFont typeface="Wingdings" panose="05000000000000000000" pitchFamily="2" charset="2"/>
              <a:buChar char=""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E</a:t>
            </a:r>
            <a:r>
              <a:rPr lang="fr-F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xcédent de fonctionnement capitalisé:		   500 000.00 €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685800" algn="just"/>
            <a:r>
              <a:rPr lang="fr-F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     -----------------</a:t>
            </a:r>
            <a:endParaRPr lang="fr-F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85800"/>
            <a:r>
              <a:rPr lang="fr-FR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Total recettes</a:t>
            </a:r>
            <a:r>
              <a:rPr lang="fr-F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fr-FR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4 977 103.47 €</a:t>
            </a:r>
            <a:endParaRPr lang="fr-FR" sz="20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34531482-FD98-F5FC-5CF6-0E7AC360FB2C}"/>
              </a:ext>
            </a:extLst>
          </p:cNvPr>
          <p:cNvSpPr/>
          <p:nvPr/>
        </p:nvSpPr>
        <p:spPr>
          <a:xfrm>
            <a:off x="642960" y="0"/>
            <a:ext cx="7853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Recettes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06F6E4-60A5-D341-7EA1-236BE01CEF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62943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ZoneTexte 3"/>
          <p:cNvSpPr/>
          <p:nvPr/>
        </p:nvSpPr>
        <p:spPr>
          <a:xfrm>
            <a:off x="2324761" y="753660"/>
            <a:ext cx="448943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 L’évolution de la taxe d’aménagement :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7" name="Image 4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DC054524-C911-5302-826D-1F24C27A6537}"/>
              </a:ext>
            </a:extLst>
          </p:cNvPr>
          <p:cNvSpPr/>
          <p:nvPr/>
        </p:nvSpPr>
        <p:spPr>
          <a:xfrm>
            <a:off x="642960" y="53460"/>
            <a:ext cx="7853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Recettes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C29EE8-2914-6E56-AF5B-029B7E135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5" y="1316880"/>
            <a:ext cx="8430567" cy="3164685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FFE4DA-FB6B-9E24-EBEA-BABDB3E2BC5B}"/>
              </a:ext>
            </a:extLst>
          </p:cNvPr>
          <p:cNvSpPr txBox="1"/>
          <p:nvPr/>
        </p:nvSpPr>
        <p:spPr>
          <a:xfrm>
            <a:off x="351692" y="4762919"/>
            <a:ext cx="8350180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prévision 2026 est de 20 000.00 € pour les dossiers courants et de 158 950.00 € pour des gros dossiers. Le total s’élève à 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178 950.00 €.</a:t>
            </a:r>
            <a:endParaRPr lang="fr-FR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ZoneTexte 1"/>
          <p:cNvSpPr/>
          <p:nvPr/>
        </p:nvSpPr>
        <p:spPr>
          <a:xfrm>
            <a:off x="571320" y="214200"/>
            <a:ext cx="78530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ZoneTexte 2"/>
          <p:cNvSpPr/>
          <p:nvPr/>
        </p:nvSpPr>
        <p:spPr>
          <a:xfrm>
            <a:off x="2700000" y="540000"/>
            <a:ext cx="3495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Dépenses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1" name="ZoneTexte 3"/>
          <p:cNvSpPr/>
          <p:nvPr/>
        </p:nvSpPr>
        <p:spPr>
          <a:xfrm>
            <a:off x="612720" y="1106684"/>
            <a:ext cx="8191646" cy="50306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  <a:latin typeface="Calibri"/>
              </a:rPr>
              <a:t>Le remboursement du capital des emprunts (</a:t>
            </a:r>
            <a:r>
              <a:rPr lang="fr-FR" sz="2000" b="1" dirty="0">
                <a:solidFill>
                  <a:schemeClr val="dk1"/>
                </a:solidFill>
                <a:latin typeface="Calibri"/>
              </a:rPr>
              <a:t>297 450,16 €</a:t>
            </a:r>
            <a:r>
              <a:rPr lang="fr-FR" sz="2000" dirty="0">
                <a:solidFill>
                  <a:schemeClr val="dk1"/>
                </a:solidFill>
                <a:latin typeface="Calibri"/>
              </a:rPr>
              <a:t>)</a:t>
            </a:r>
          </a:p>
          <a:p>
            <a:pPr marL="342900" indent="-342900" algn="just"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  <a:latin typeface="Calibri"/>
              </a:rPr>
              <a:t>Une écriture d’ordre entre sections </a:t>
            </a:r>
            <a:r>
              <a:rPr lang="fr-FR" sz="2000" i="1" dirty="0">
                <a:solidFill>
                  <a:schemeClr val="dk1"/>
                </a:solidFill>
                <a:latin typeface="Calibri"/>
              </a:rPr>
              <a:t>(</a:t>
            </a:r>
            <a:r>
              <a:rPr lang="fr-FR" sz="2000" b="1" dirty="0">
                <a:solidFill>
                  <a:schemeClr val="dk1"/>
                </a:solidFill>
                <a:latin typeface="Calibri"/>
              </a:rPr>
              <a:t>173 202,64 €</a:t>
            </a:r>
            <a:r>
              <a:rPr lang="fr-FR" sz="2000" i="1" dirty="0">
                <a:solidFill>
                  <a:schemeClr val="dk1"/>
                </a:solidFill>
                <a:latin typeface="Calibri"/>
              </a:rPr>
              <a:t>)</a:t>
            </a:r>
          </a:p>
          <a:p>
            <a:pPr marL="627063" algn="just">
              <a:buClr>
                <a:srgbClr val="000000"/>
              </a:buClr>
              <a:buSzPct val="45000"/>
            </a:pPr>
            <a:r>
              <a:rPr lang="fr-FR" sz="2000" dirty="0">
                <a:solidFill>
                  <a:schemeClr val="dk1"/>
                </a:solidFill>
                <a:latin typeface="Calibri"/>
              </a:rPr>
              <a:t>(</a:t>
            </a:r>
            <a:r>
              <a:rPr lang="fr-FR" sz="1600" i="1" dirty="0" err="1">
                <a:solidFill>
                  <a:schemeClr val="dk1"/>
                </a:solidFill>
                <a:latin typeface="Calibri"/>
              </a:rPr>
              <a:t>Sub</a:t>
            </a:r>
            <a:r>
              <a:rPr lang="fr-FR" sz="1600" i="1" dirty="0">
                <a:solidFill>
                  <a:schemeClr val="dk1"/>
                </a:solidFill>
                <a:latin typeface="Calibri"/>
              </a:rPr>
              <a:t> d'</a:t>
            </a:r>
            <a:r>
              <a:rPr lang="fr-FR" sz="1600" i="1" dirty="0" err="1">
                <a:solidFill>
                  <a:schemeClr val="dk1"/>
                </a:solidFill>
                <a:latin typeface="Calibri"/>
              </a:rPr>
              <a:t>invst</a:t>
            </a:r>
            <a:r>
              <a:rPr lang="fr-FR" sz="1600" i="1" dirty="0">
                <a:solidFill>
                  <a:schemeClr val="dk1"/>
                </a:solidFill>
                <a:latin typeface="Calibri"/>
              </a:rPr>
              <a:t> transférées au compte de résultat) </a:t>
            </a:r>
          </a:p>
          <a:p>
            <a:pPr marL="342900" indent="-342900" algn="just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fr-FR" sz="1900" dirty="0">
                <a:solidFill>
                  <a:schemeClr val="dk1"/>
                </a:solidFill>
                <a:latin typeface="Calibri"/>
              </a:rPr>
              <a:t>Le remboursement de 20% de la taxe d’aménagement à la CCF (</a:t>
            </a:r>
            <a:r>
              <a:rPr lang="fr-FR" sz="1900" b="1" dirty="0">
                <a:solidFill>
                  <a:schemeClr val="dk1"/>
                </a:solidFill>
                <a:latin typeface="Calibri"/>
              </a:rPr>
              <a:t>3 583,46 €</a:t>
            </a:r>
            <a:r>
              <a:rPr lang="fr-FR" sz="1900" dirty="0">
                <a:solidFill>
                  <a:schemeClr val="dk1"/>
                </a:solidFill>
                <a:latin typeface="Calibri"/>
              </a:rPr>
              <a:t>)</a:t>
            </a: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  <a:latin typeface="Calibri"/>
              </a:rPr>
              <a:t>Principaux travaux 2026 : (</a:t>
            </a:r>
            <a:r>
              <a:rPr lang="fr-FR" sz="2000" b="1" dirty="0">
                <a:solidFill>
                  <a:schemeClr val="dk1"/>
                </a:solidFill>
                <a:latin typeface="Calibri"/>
              </a:rPr>
              <a:t>3 474 650,77 €</a:t>
            </a:r>
            <a:r>
              <a:rPr lang="fr-FR" sz="2000" dirty="0">
                <a:solidFill>
                  <a:schemeClr val="dk1"/>
                </a:solidFill>
                <a:latin typeface="Calibri"/>
              </a:rPr>
              <a:t>)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Les travaux de rénovation et d’extension du cabinet médical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La réfection des terrains de tennis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La rénovation d’une classe à l’école élémentaire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Les travaux de la rue des 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Mitouflets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L’achat d’un terrain rue de la </a:t>
            </a:r>
            <a:r>
              <a:rPr lang="fr-FR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Pichardière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L’achat d’une maison avenue Foch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L’achat d’une maison rue Saint Jacques </a:t>
            </a:r>
          </a:p>
          <a:p>
            <a:pPr marL="893763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defTabSz="457200">
              <a:lnSpc>
                <a:spcPct val="100000"/>
              </a:lnSpc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62" name="Image 4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ZoneTexte 1"/>
          <p:cNvSpPr/>
          <p:nvPr/>
        </p:nvSpPr>
        <p:spPr>
          <a:xfrm>
            <a:off x="527760" y="0"/>
            <a:ext cx="78530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 2026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64" name="Image 3"/>
          <p:cNvPicPr/>
          <p:nvPr/>
        </p:nvPicPr>
        <p:blipFill>
          <a:blip r:embed="rId2"/>
          <a:stretch/>
        </p:blipFill>
        <p:spPr>
          <a:xfrm>
            <a:off x="791892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CC66499-21E6-95C0-A8F3-C9C596B73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964877"/>
              </p:ext>
            </p:extLst>
          </p:nvPr>
        </p:nvGraphicFramePr>
        <p:xfrm>
          <a:off x="367380" y="395280"/>
          <a:ext cx="8481060" cy="55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4FA0616-45AC-A8B2-F89C-A6C0D20FA3B4}"/>
              </a:ext>
            </a:extLst>
          </p:cNvPr>
          <p:cNvSpPr txBox="1"/>
          <p:nvPr/>
        </p:nvSpPr>
        <p:spPr>
          <a:xfrm>
            <a:off x="683623" y="1507423"/>
            <a:ext cx="7776754" cy="408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projections 2027 et 2028 ont été faites sur la base d’une inflation à 1.3% pour 2027 et 1.8% pour 2028 (source Banque de France). </a:t>
            </a:r>
            <a:endParaRPr lang="fr-FR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dépenses ponctuelles de 2026 (assurance dommage ouvrages, plan de sauvegarde) ont été déduites.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coût de l’entretien du cabinet médical a été rajouté en dépenses et en recettes (refacturation).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dépenses de personnel augmentent suite à la hausse de la CNRACL, la complémentaire prévoyance, les avancements d’échelons et de grade, un recrutement annuel.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montant des amortissements augmente suite à la réalisation des investissements.</a:t>
            </a:r>
            <a:endParaRPr lang="fr-FR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74C559A0-EA85-07B1-8926-78AF794DF318}"/>
              </a:ext>
            </a:extLst>
          </p:cNvPr>
          <p:cNvSpPr/>
          <p:nvPr/>
        </p:nvSpPr>
        <p:spPr>
          <a:xfrm>
            <a:off x="1426783" y="19097"/>
            <a:ext cx="6090840" cy="16605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4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2026/2028</a:t>
            </a: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Budget de fonctionnement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346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ZoneTexte 1"/>
          <p:cNvSpPr/>
          <p:nvPr/>
        </p:nvSpPr>
        <p:spPr>
          <a:xfrm>
            <a:off x="1426783" y="19097"/>
            <a:ext cx="6090840" cy="16605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4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2026/2028</a:t>
            </a: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Budget de fonctionnement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69" name="Image 5"/>
          <p:cNvPicPr/>
          <p:nvPr/>
        </p:nvPicPr>
        <p:blipFill>
          <a:blip r:embed="rId2"/>
          <a:stretch/>
        </p:blipFill>
        <p:spPr>
          <a:xfrm>
            <a:off x="8020080" y="1296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678290A-2A51-D7C2-02C9-D164D9DF3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97182"/>
              </p:ext>
            </p:extLst>
          </p:nvPr>
        </p:nvGraphicFramePr>
        <p:xfrm>
          <a:off x="0" y="1591096"/>
          <a:ext cx="8839200" cy="4269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7098">
                  <a:extLst>
                    <a:ext uri="{9D8B030D-6E8A-4147-A177-3AD203B41FA5}">
                      <a16:colId xmlns:a16="http://schemas.microsoft.com/office/drawing/2014/main" val="4262018843"/>
                    </a:ext>
                  </a:extLst>
                </a:gridCol>
                <a:gridCol w="1213748">
                  <a:extLst>
                    <a:ext uri="{9D8B030D-6E8A-4147-A177-3AD203B41FA5}">
                      <a16:colId xmlns:a16="http://schemas.microsoft.com/office/drawing/2014/main" val="4220540295"/>
                    </a:ext>
                  </a:extLst>
                </a:gridCol>
                <a:gridCol w="1053737">
                  <a:extLst>
                    <a:ext uri="{9D8B030D-6E8A-4147-A177-3AD203B41FA5}">
                      <a16:colId xmlns:a16="http://schemas.microsoft.com/office/drawing/2014/main" val="3721488584"/>
                    </a:ext>
                  </a:extLst>
                </a:gridCol>
                <a:gridCol w="1166948">
                  <a:extLst>
                    <a:ext uri="{9D8B030D-6E8A-4147-A177-3AD203B41FA5}">
                      <a16:colId xmlns:a16="http://schemas.microsoft.com/office/drawing/2014/main" val="2157353454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280970707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959329539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725738354"/>
                    </a:ext>
                  </a:extLst>
                </a:gridCol>
              </a:tblGrid>
              <a:tr h="21790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CA 2023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CA 2024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CA 2025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BP 2026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BP 2027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BP 2028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131722"/>
                  </a:ext>
                </a:extLst>
              </a:tr>
              <a:tr h="460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RECETTES DE FONCTIONNEMENT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8469328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RECETTES REELLES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5 121 935,00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5 151 528,00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5 128 948,00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5 068 262,00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5 191 535,00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5 344 897,00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7958129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RECETTES D'ORDRE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127 635,00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117 449,00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129 610,00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173 202,00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249 184,00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277 103,00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4255941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RECETTES DE L'EXERCICE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5 249 570,00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5 268 977,00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5 258 558,00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5 241 464,00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5 440 719,00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5 622 000,00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7082814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SOLDE POSITIF REPORTE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1 842 988,65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2 198 218,00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2 235 699,00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1 891 937,00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1 540 785,00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1 193 656,00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4643"/>
                  </a:ext>
                </a:extLst>
              </a:tr>
              <a:tr h="460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TOTAL RECETTES DE FONCTIONNEMENT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7 092 558,65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7 467 195,00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7 494 257,00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7 133 401,00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6 981 504,00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6 815 656,00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0739729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6526541"/>
                  </a:ext>
                </a:extLst>
              </a:tr>
              <a:tr h="460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DEPENSES DE FONCTIONNEMENT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6036950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DEPENSES REELLES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4 055 950,00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4 349 881,00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4 252 643,00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4 734 148,00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4 875 759,00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4 986 239,00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1286846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DEPENSES D'ORDRE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838 391,00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881 615,00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849 677,00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858 468,00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912 089,00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1 237 089,00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2964860"/>
                  </a:ext>
                </a:extLst>
              </a:tr>
              <a:tr h="46043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TOTAL DEPENSES DE FONCTIONNEMENT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4 894 341,00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5 231 496,00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5 102 320,00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5 592 616,00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5 787 848,00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  <a:latin typeface="+mj-lt"/>
                        </a:rPr>
                        <a:t>6 223 328,00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721805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RESULTAT DE L'EXERCICE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355 229,00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37 481,00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156 238,00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-351 152,00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-347 129,00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-601 328,00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5381184"/>
                  </a:ext>
                </a:extLst>
              </a:tr>
              <a:tr h="245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RESULTAT CUMULE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2 198 217,65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2 235 698,65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2 391 937,00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1 540 785,00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1 193 656,00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  <a:latin typeface="+mj-lt"/>
                        </a:rPr>
                        <a:t>592 328,00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68976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ZoneTexte 4"/>
          <p:cNvSpPr/>
          <p:nvPr/>
        </p:nvSpPr>
        <p:spPr>
          <a:xfrm>
            <a:off x="1436760" y="163440"/>
            <a:ext cx="6090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2026/2028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Budget de fonctionnement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2" name="Image 1"/>
          <p:cNvPicPr/>
          <p:nvPr/>
        </p:nvPicPr>
        <p:blipFill>
          <a:blip r:embed="rId2"/>
          <a:stretch/>
        </p:blipFill>
        <p:spPr>
          <a:xfrm>
            <a:off x="7824960" y="1152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AD71776-D0EB-C632-F2E8-4CE5018DE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645078"/>
              </p:ext>
            </p:extLst>
          </p:nvPr>
        </p:nvGraphicFramePr>
        <p:xfrm>
          <a:off x="361405" y="1440180"/>
          <a:ext cx="8155577" cy="433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ZoneTexte 2"/>
          <p:cNvSpPr/>
          <p:nvPr/>
        </p:nvSpPr>
        <p:spPr>
          <a:xfrm>
            <a:off x="1436760" y="163440"/>
            <a:ext cx="6090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2026/2028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Autofinancement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5" name="Image 1"/>
          <p:cNvPicPr/>
          <p:nvPr/>
        </p:nvPicPr>
        <p:blipFill>
          <a:blip r:embed="rId2"/>
          <a:stretch/>
        </p:blipFill>
        <p:spPr>
          <a:xfrm>
            <a:off x="779076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8CFEA5A-F5C0-6440-6745-ACF5DF86C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14236"/>
              </p:ext>
            </p:extLst>
          </p:nvPr>
        </p:nvGraphicFramePr>
        <p:xfrm>
          <a:off x="78377" y="1608985"/>
          <a:ext cx="8744076" cy="4336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606">
                  <a:extLst>
                    <a:ext uri="{9D8B030D-6E8A-4147-A177-3AD203B41FA5}">
                      <a16:colId xmlns:a16="http://schemas.microsoft.com/office/drawing/2014/main" val="3843208302"/>
                    </a:ext>
                  </a:extLst>
                </a:gridCol>
                <a:gridCol w="942497">
                  <a:extLst>
                    <a:ext uri="{9D8B030D-6E8A-4147-A177-3AD203B41FA5}">
                      <a16:colId xmlns:a16="http://schemas.microsoft.com/office/drawing/2014/main" val="534461394"/>
                    </a:ext>
                  </a:extLst>
                </a:gridCol>
                <a:gridCol w="807038">
                  <a:extLst>
                    <a:ext uri="{9D8B030D-6E8A-4147-A177-3AD203B41FA5}">
                      <a16:colId xmlns:a16="http://schemas.microsoft.com/office/drawing/2014/main" val="2918417270"/>
                    </a:ext>
                  </a:extLst>
                </a:gridCol>
                <a:gridCol w="769213">
                  <a:extLst>
                    <a:ext uri="{9D8B030D-6E8A-4147-A177-3AD203B41FA5}">
                      <a16:colId xmlns:a16="http://schemas.microsoft.com/office/drawing/2014/main" val="1198457692"/>
                    </a:ext>
                  </a:extLst>
                </a:gridCol>
                <a:gridCol w="748938">
                  <a:extLst>
                    <a:ext uri="{9D8B030D-6E8A-4147-A177-3AD203B41FA5}">
                      <a16:colId xmlns:a16="http://schemas.microsoft.com/office/drawing/2014/main" val="2078014707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205656053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515883987"/>
                    </a:ext>
                  </a:extLst>
                </a:gridCol>
                <a:gridCol w="113211">
                  <a:extLst>
                    <a:ext uri="{9D8B030D-6E8A-4147-A177-3AD203B41FA5}">
                      <a16:colId xmlns:a16="http://schemas.microsoft.com/office/drawing/2014/main" val="2649012243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2107972076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31485985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85699228"/>
                    </a:ext>
                  </a:extLst>
                </a:gridCol>
                <a:gridCol w="592853">
                  <a:extLst>
                    <a:ext uri="{9D8B030D-6E8A-4147-A177-3AD203B41FA5}">
                      <a16:colId xmlns:a16="http://schemas.microsoft.com/office/drawing/2014/main" val="3613045104"/>
                    </a:ext>
                  </a:extLst>
                </a:gridCol>
              </a:tblGrid>
              <a:tr h="6931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CA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CA</a:t>
                      </a: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CA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BP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BP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>
                          <a:effectLst/>
                        </a:rPr>
                        <a:t>BP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€/</a:t>
                      </a:r>
                      <a:r>
                        <a:rPr lang="fr-FR" sz="1050" b="1" u="none" strike="noStrike" dirty="0" err="1">
                          <a:effectLst/>
                        </a:rPr>
                        <a:t>hab</a:t>
                      </a:r>
                      <a:r>
                        <a:rPr lang="fr-FR" sz="1050" b="1" u="none" strike="noStrike" dirty="0">
                          <a:effectLst/>
                        </a:rPr>
                        <a:t>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err="1">
                          <a:effectLst/>
                        </a:rPr>
                        <a:t>Moy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€/</a:t>
                      </a:r>
                      <a:r>
                        <a:rPr lang="fr-FR" sz="1050" b="1" u="none" strike="noStrike" dirty="0" err="1">
                          <a:effectLst/>
                        </a:rPr>
                        <a:t>hab</a:t>
                      </a:r>
                      <a:r>
                        <a:rPr lang="fr-FR" sz="1050" b="1" u="none" strike="noStrike" dirty="0">
                          <a:effectLst/>
                        </a:rPr>
                        <a:t>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€/</a:t>
                      </a:r>
                      <a:r>
                        <a:rPr lang="fr-FR" sz="1050" b="1" u="none" strike="noStrike" dirty="0" err="1">
                          <a:effectLst/>
                        </a:rPr>
                        <a:t>hab</a:t>
                      </a:r>
                      <a:r>
                        <a:rPr lang="fr-FR" sz="1050" b="1" u="none" strike="noStrike" dirty="0">
                          <a:effectLst/>
                        </a:rPr>
                        <a:t>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extLst>
                  <a:ext uri="{0D108BD9-81ED-4DB2-BD59-A6C34878D82A}">
                    <a16:rowId xmlns:a16="http://schemas.microsoft.com/office/drawing/2014/main" val="3025593170"/>
                  </a:ext>
                </a:extLst>
              </a:tr>
              <a:tr h="4939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2023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2024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2025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2026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2027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2028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CA2024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Strate 5000/10000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CA 2025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BP 2026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extLst>
                  <a:ext uri="{0D108BD9-81ED-4DB2-BD59-A6C34878D82A}">
                    <a16:rowId xmlns:a16="http://schemas.microsoft.com/office/drawing/2014/main" val="2545927235"/>
                  </a:ext>
                </a:extLst>
              </a:tr>
              <a:tr h="2227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base 2024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b"/>
                </a:tc>
                <a:extLst>
                  <a:ext uri="{0D108BD9-81ED-4DB2-BD59-A6C34878D82A}">
                    <a16:rowId xmlns:a16="http://schemas.microsoft.com/office/drawing/2014/main" val="3530914723"/>
                  </a:ext>
                </a:extLst>
              </a:tr>
              <a:tr h="704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Excédent brut de fonctionnement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1 116 703 €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877 508 €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993 734 €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402 388 €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377 802 €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414 169 €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174 €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230 €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197 €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79 €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extLst>
                  <a:ext uri="{0D108BD9-81ED-4DB2-BD59-A6C34878D82A}">
                    <a16:rowId xmlns:a16="http://schemas.microsoft.com/office/drawing/2014/main" val="669602511"/>
                  </a:ext>
                </a:extLst>
              </a:tr>
              <a:tr h="53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Capacité d'autofinancement brute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</a:rPr>
                        <a:t>1 036 624 €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796 603 €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912 834 €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329 114 €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310 776 €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353 657 €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158 €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214 €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181 €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65 €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extLst>
                  <a:ext uri="{0D108BD9-81ED-4DB2-BD59-A6C34878D82A}">
                    <a16:rowId xmlns:a16="http://schemas.microsoft.com/office/drawing/2014/main" val="4268456393"/>
                  </a:ext>
                </a:extLst>
              </a:tr>
              <a:tr h="512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% autofinancement brut (%)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20,24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14,46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</a:rPr>
                        <a:t>17,8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6,49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5,99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6,62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extLst>
                  <a:ext uri="{0D108BD9-81ED-4DB2-BD59-A6C34878D82A}">
                    <a16:rowId xmlns:a16="http://schemas.microsoft.com/office/drawing/2014/main" val="2793032979"/>
                  </a:ext>
                </a:extLst>
              </a:tr>
              <a:tr h="53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Capacité d'autofinancement nette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729 620 €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452 101 €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>
                          <a:effectLst/>
                        </a:rPr>
                        <a:t>573 504 €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31 664 €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5 234 €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39 629 €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90 €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130 €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114 €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6 €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extLst>
                  <a:ext uri="{0D108BD9-81ED-4DB2-BD59-A6C34878D82A}">
                    <a16:rowId xmlns:a16="http://schemas.microsoft.com/office/drawing/2014/main" val="1724371983"/>
                  </a:ext>
                </a:extLst>
              </a:tr>
              <a:tr h="36241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% autofinancement net (%)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14,25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8,78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4,43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0,62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0,11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0,74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5" marR="6905" marT="6905" marB="0" anchor="ctr"/>
                </a:tc>
                <a:extLst>
                  <a:ext uri="{0D108BD9-81ED-4DB2-BD59-A6C34878D82A}">
                    <a16:rowId xmlns:a16="http://schemas.microsoft.com/office/drawing/2014/main" val="776720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ZoneTexte 4"/>
          <p:cNvSpPr/>
          <p:nvPr/>
        </p:nvSpPr>
        <p:spPr>
          <a:xfrm>
            <a:off x="1632960" y="0"/>
            <a:ext cx="6090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2026-2028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Autofinancement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9" name="Image 5"/>
          <p:cNvPicPr/>
          <p:nvPr/>
        </p:nvPicPr>
        <p:blipFill>
          <a:blip r:embed="rId2"/>
          <a:stretch/>
        </p:blipFill>
        <p:spPr>
          <a:xfrm>
            <a:off x="7899480" y="0"/>
            <a:ext cx="820800" cy="116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510791-7EF5-39A4-6347-D434A0005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06" y="1083441"/>
            <a:ext cx="7084128" cy="50770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ZoneTexte 4"/>
          <p:cNvSpPr/>
          <p:nvPr/>
        </p:nvSpPr>
        <p:spPr>
          <a:xfrm>
            <a:off x="1632960" y="0"/>
            <a:ext cx="6090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2026/2028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Autofinancement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83" name="Image 5"/>
          <p:cNvPicPr/>
          <p:nvPr/>
        </p:nvPicPr>
        <p:blipFill>
          <a:blip r:embed="rId2"/>
          <a:stretch/>
        </p:blipFill>
        <p:spPr>
          <a:xfrm>
            <a:off x="7899480" y="0"/>
            <a:ext cx="820800" cy="11631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118C42C-AACE-E45C-9C56-C231628E0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263559"/>
              </p:ext>
            </p:extLst>
          </p:nvPr>
        </p:nvGraphicFramePr>
        <p:xfrm>
          <a:off x="866503" y="1482635"/>
          <a:ext cx="7284720" cy="414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re 1"/>
          <p:cNvSpPr/>
          <p:nvPr/>
        </p:nvSpPr>
        <p:spPr>
          <a:xfrm>
            <a:off x="1714320" y="91800"/>
            <a:ext cx="5711400" cy="8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L’environnement économique mondial et européen</a:t>
            </a:r>
            <a:endParaRPr lang="fr-FR" sz="1600" b="0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Zone euro</a:t>
            </a:r>
            <a:endParaRPr lang="fr-FR" sz="1600" b="0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4" name="Image 2"/>
          <p:cNvPicPr/>
          <p:nvPr/>
        </p:nvPicPr>
        <p:blipFill>
          <a:blip r:embed="rId2"/>
          <a:stretch/>
        </p:blipFill>
        <p:spPr>
          <a:xfrm>
            <a:off x="7887600" y="-14256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5" name="Image 444"/>
          <p:cNvPicPr/>
          <p:nvPr/>
        </p:nvPicPr>
        <p:blipFill>
          <a:blip r:embed="rId3"/>
          <a:stretch/>
        </p:blipFill>
        <p:spPr>
          <a:xfrm>
            <a:off x="1398240" y="721080"/>
            <a:ext cx="6658920" cy="2518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46" name="Graphique 445"/>
          <p:cNvGraphicFramePr/>
          <p:nvPr/>
        </p:nvGraphicFramePr>
        <p:xfrm>
          <a:off x="1080000" y="3240000"/>
          <a:ext cx="3475080" cy="238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7" name="Graphique 446"/>
          <p:cNvGraphicFramePr/>
          <p:nvPr/>
        </p:nvGraphicFramePr>
        <p:xfrm>
          <a:off x="4900320" y="3276720"/>
          <a:ext cx="3558600" cy="23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FAE08F6-8A76-73C4-44F3-5730D94B4037}"/>
              </a:ext>
            </a:extLst>
          </p:cNvPr>
          <p:cNvSpPr txBox="1"/>
          <p:nvPr/>
        </p:nvSpPr>
        <p:spPr>
          <a:xfrm>
            <a:off x="1398240" y="5626440"/>
            <a:ext cx="686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Banque centrale européenne  décembre 2025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ZoneTexte 5"/>
          <p:cNvSpPr/>
          <p:nvPr/>
        </p:nvSpPr>
        <p:spPr>
          <a:xfrm>
            <a:off x="1632960" y="0"/>
            <a:ext cx="6090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2026/2028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Investissement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86" name="Image 6"/>
          <p:cNvPicPr/>
          <p:nvPr/>
        </p:nvPicPr>
        <p:blipFill>
          <a:blip r:embed="rId2"/>
          <a:stretch/>
        </p:blipFill>
        <p:spPr>
          <a:xfrm>
            <a:off x="7971120" y="0"/>
            <a:ext cx="749160" cy="1061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0DAABBF-67D8-0178-8AB2-6B3A574EE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01134"/>
              </p:ext>
            </p:extLst>
          </p:nvPr>
        </p:nvGraphicFramePr>
        <p:xfrm>
          <a:off x="117688" y="1454894"/>
          <a:ext cx="8602593" cy="3792843"/>
        </p:xfrm>
        <a:graphic>
          <a:graphicData uri="http://schemas.openxmlformats.org/drawingml/2006/table">
            <a:tbl>
              <a:tblPr/>
              <a:tblGrid>
                <a:gridCol w="2146541">
                  <a:extLst>
                    <a:ext uri="{9D8B030D-6E8A-4147-A177-3AD203B41FA5}">
                      <a16:colId xmlns:a16="http://schemas.microsoft.com/office/drawing/2014/main" val="1511420104"/>
                    </a:ext>
                  </a:extLst>
                </a:gridCol>
                <a:gridCol w="984068">
                  <a:extLst>
                    <a:ext uri="{9D8B030D-6E8A-4147-A177-3AD203B41FA5}">
                      <a16:colId xmlns:a16="http://schemas.microsoft.com/office/drawing/2014/main" val="863879226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687807653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4017546263"/>
                    </a:ext>
                  </a:extLst>
                </a:gridCol>
                <a:gridCol w="1114697">
                  <a:extLst>
                    <a:ext uri="{9D8B030D-6E8A-4147-A177-3AD203B41FA5}">
                      <a16:colId xmlns:a16="http://schemas.microsoft.com/office/drawing/2014/main" val="336029477"/>
                    </a:ext>
                  </a:extLst>
                </a:gridCol>
                <a:gridCol w="1053737">
                  <a:extLst>
                    <a:ext uri="{9D8B030D-6E8A-4147-A177-3AD203B41FA5}">
                      <a16:colId xmlns:a16="http://schemas.microsoft.com/office/drawing/2014/main" val="771239906"/>
                    </a:ext>
                  </a:extLst>
                </a:gridCol>
                <a:gridCol w="1108990">
                  <a:extLst>
                    <a:ext uri="{9D8B030D-6E8A-4147-A177-3AD203B41FA5}">
                      <a16:colId xmlns:a16="http://schemas.microsoft.com/office/drawing/2014/main" val="180777252"/>
                    </a:ext>
                  </a:extLst>
                </a:gridCol>
              </a:tblGrid>
              <a:tr h="341958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2023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2024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2025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 2026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 2027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 2028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439313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 D'INVESTISSEMENT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77581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 REELLES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1 652 754,40 €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1 355 820,21 €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1 042 992,80 €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2 454 547,06 €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740 751,50 €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834 781,87 €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417153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 D'ORDRE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941 390,93 €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881 615,01 €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849 677,42 €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912 088,75 €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1 150 088,75 €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1 252 088,75 €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480869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 DE L'EXERCICE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2 594 145,33 €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2 237 435,22 €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1 892 670,22 €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3 366 635,81 €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1 890 840,25 €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2 086 870,62 €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90634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 POSITIF REPORTE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2 177 698,21 €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1 551 044,61 €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1 760 615,44 €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1 610 467,66 €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1 028 216,44 €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456 741,43 €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615747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RECETTES D'INVESTISSEMENT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4 771 843,54 €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3 788 479,83 €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3 653 285,66 €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4 977 103,47 €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2 919 056,69 €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2 543 612,05 €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709415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 D'INVESTISSEMENT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469717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 REELLES CAP EMPRUNT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307 003,58 €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344 502,29 €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336 330,19 €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297 450,16 €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305 541,75 €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314 027,93 €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84285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 REELLES AUTRES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3 860,66 €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3 583,46 €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36 000,00 €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67 400,00 €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450047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 D'ORDRE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127 634,97 €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117 448,99 €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129 609,83 €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173 202,64 €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249 183,67 €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277 103,25 €</a:t>
                      </a:r>
                    </a:p>
                  </a:txBody>
                  <a:tcPr marL="7503" marR="7503" marT="75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45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9" name="Tableau 6"/>
          <p:cNvGraphicFramePr/>
          <p:nvPr>
            <p:extLst>
              <p:ext uri="{D42A27DB-BD31-4B8C-83A1-F6EECF244321}">
                <p14:modId xmlns:p14="http://schemas.microsoft.com/office/powerpoint/2010/main" val="613205418"/>
              </p:ext>
            </p:extLst>
          </p:nvPr>
        </p:nvGraphicFramePr>
        <p:xfrm>
          <a:off x="2708366" y="1350007"/>
          <a:ext cx="6015840" cy="299880"/>
        </p:xfrm>
        <a:graphic>
          <a:graphicData uri="http://schemas.openxmlformats.org/drawingml/2006/table">
            <a:tbl>
              <a:tblPr/>
              <a:tblGrid>
                <a:gridCol w="1043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8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CA 2023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CA 2024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CA 2025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BP 2026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BP 2027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BP 2028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0" name="ZoneTexte 9"/>
          <p:cNvSpPr/>
          <p:nvPr/>
        </p:nvSpPr>
        <p:spPr>
          <a:xfrm>
            <a:off x="1632960" y="0"/>
            <a:ext cx="6090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PROJECTIONS 2025/2027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Investissement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9798E8C-929F-8598-B617-29D830D8E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86236"/>
              </p:ext>
            </p:extLst>
          </p:nvPr>
        </p:nvGraphicFramePr>
        <p:xfrm>
          <a:off x="256903" y="1812255"/>
          <a:ext cx="8467302" cy="4296918"/>
        </p:xfrm>
        <a:graphic>
          <a:graphicData uri="http://schemas.openxmlformats.org/drawingml/2006/table">
            <a:tbl>
              <a:tblPr/>
              <a:tblGrid>
                <a:gridCol w="2447165">
                  <a:extLst>
                    <a:ext uri="{9D8B030D-6E8A-4147-A177-3AD203B41FA5}">
                      <a16:colId xmlns:a16="http://schemas.microsoft.com/office/drawing/2014/main" val="547587354"/>
                    </a:ext>
                  </a:extLst>
                </a:gridCol>
                <a:gridCol w="1019652">
                  <a:extLst>
                    <a:ext uri="{9D8B030D-6E8A-4147-A177-3AD203B41FA5}">
                      <a16:colId xmlns:a16="http://schemas.microsoft.com/office/drawing/2014/main" val="3288875188"/>
                    </a:ext>
                  </a:extLst>
                </a:gridCol>
                <a:gridCol w="977748">
                  <a:extLst>
                    <a:ext uri="{9D8B030D-6E8A-4147-A177-3AD203B41FA5}">
                      <a16:colId xmlns:a16="http://schemas.microsoft.com/office/drawing/2014/main" val="400692350"/>
                    </a:ext>
                  </a:extLst>
                </a:gridCol>
                <a:gridCol w="1087170">
                  <a:extLst>
                    <a:ext uri="{9D8B030D-6E8A-4147-A177-3AD203B41FA5}">
                      <a16:colId xmlns:a16="http://schemas.microsoft.com/office/drawing/2014/main" val="1617419068"/>
                    </a:ext>
                  </a:extLst>
                </a:gridCol>
                <a:gridCol w="996154">
                  <a:extLst>
                    <a:ext uri="{9D8B030D-6E8A-4147-A177-3AD203B41FA5}">
                      <a16:colId xmlns:a16="http://schemas.microsoft.com/office/drawing/2014/main" val="1604604772"/>
                    </a:ext>
                  </a:extLst>
                </a:gridCol>
                <a:gridCol w="948419">
                  <a:extLst>
                    <a:ext uri="{9D8B030D-6E8A-4147-A177-3AD203B41FA5}">
                      <a16:colId xmlns:a16="http://schemas.microsoft.com/office/drawing/2014/main" val="3912464005"/>
                    </a:ext>
                  </a:extLst>
                </a:gridCol>
                <a:gridCol w="990994">
                  <a:extLst>
                    <a:ext uri="{9D8B030D-6E8A-4147-A177-3AD203B41FA5}">
                      <a16:colId xmlns:a16="http://schemas.microsoft.com/office/drawing/2014/main" val="83621286"/>
                    </a:ext>
                  </a:extLst>
                </a:gridCol>
              </a:tblGrid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 REELLES TRAVAUX&amp;MATERIEL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2 786 160,38 €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1 565 913,11 €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2 073 017,32 €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3 474 650,77 €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1 871 589,84 €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708 802,67 €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737627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AVANCES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322 807,71 €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151 582,00 €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121787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SERVICES GENERAUX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199 178,40 €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277 808,48 €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71 608,11 €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69 019,02 €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78 360,00 €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954536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MOYENS TECHNIQUES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100 977,64 €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78 686,42 €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93 211,68 €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236 734,00 €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80 350,00 €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211666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SECURITE DES BIENS ET DES PERSONNES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67 467,90 €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12 342,18 €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28 907,99 €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40 628,00 €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16450"/>
                  </a:ext>
                </a:extLst>
              </a:tr>
              <a:tr h="45237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SANTE SOLIDARITE SOCIAL : CABINET MEDICAL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157 774,31 €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844 425,53 €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2 225 181,06 €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113 167,42 €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391200"/>
                  </a:ext>
                </a:extLst>
              </a:tr>
              <a:tr h="45237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SANTE SOLIDARITE SOCIAL : AUTRES PROJETS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52 747,76 €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600863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TRANSITION ENERGETIQUE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25498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RESEAU DE CHALEUR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1 510 356,45 €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402 531,08 €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524801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TRANSITION ENERGETIQUE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70919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ECLAIRAGE PUBLIC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70 299,19 €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395 355,61 €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59458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TRANSITION ENERGETIQUE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83330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AUTRES PROJETS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11 293,35 €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10706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MOBILITE / VOIRIE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6 253,20 €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166 883,70 €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224 276,74 €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226 610,69 €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260006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SAUVEGARDE DU PATRIMOINE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3 787,21 €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618,56 €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530750"/>
                  </a:ext>
                </a:extLst>
              </a:tr>
            </a:tbl>
          </a:graphicData>
        </a:graphic>
      </p:graphicFrame>
      <p:pic>
        <p:nvPicPr>
          <p:cNvPr id="4" name="Image 6">
            <a:extLst>
              <a:ext uri="{FF2B5EF4-FFF2-40B4-BE49-F238E27FC236}">
                <a16:creationId xmlns:a16="http://schemas.microsoft.com/office/drawing/2014/main" id="{7520F19C-FB86-BB49-C1ED-3CA4ECB64A8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71120" y="0"/>
            <a:ext cx="749160" cy="106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ZoneTexte 10"/>
          <p:cNvSpPr/>
          <p:nvPr/>
        </p:nvSpPr>
        <p:spPr>
          <a:xfrm>
            <a:off x="1632960" y="0"/>
            <a:ext cx="60364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Plan pluriannuel d’investissement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PROJECTIONS 2025/2027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Investissement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26C19EE-B048-9604-D2B8-5F984ECC5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99751"/>
              </p:ext>
            </p:extLst>
          </p:nvPr>
        </p:nvGraphicFramePr>
        <p:xfrm>
          <a:off x="230778" y="2230209"/>
          <a:ext cx="8345382" cy="3692351"/>
        </p:xfrm>
        <a:graphic>
          <a:graphicData uri="http://schemas.openxmlformats.org/drawingml/2006/table">
            <a:tbl>
              <a:tblPr/>
              <a:tblGrid>
                <a:gridCol w="2411928">
                  <a:extLst>
                    <a:ext uri="{9D8B030D-6E8A-4147-A177-3AD203B41FA5}">
                      <a16:colId xmlns:a16="http://schemas.microsoft.com/office/drawing/2014/main" val="370100110"/>
                    </a:ext>
                  </a:extLst>
                </a:gridCol>
                <a:gridCol w="962643">
                  <a:extLst>
                    <a:ext uri="{9D8B030D-6E8A-4147-A177-3AD203B41FA5}">
                      <a16:colId xmlns:a16="http://schemas.microsoft.com/office/drawing/2014/main" val="1978344941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288431876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1032635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2028754660"/>
                    </a:ext>
                  </a:extLst>
                </a:gridCol>
                <a:gridCol w="1028810">
                  <a:extLst>
                    <a:ext uri="{9D8B030D-6E8A-4147-A177-3AD203B41FA5}">
                      <a16:colId xmlns:a16="http://schemas.microsoft.com/office/drawing/2014/main" val="3337213247"/>
                    </a:ext>
                  </a:extLst>
                </a:gridCol>
                <a:gridCol w="963670">
                  <a:extLst>
                    <a:ext uri="{9D8B030D-6E8A-4147-A177-3AD203B41FA5}">
                      <a16:colId xmlns:a16="http://schemas.microsoft.com/office/drawing/2014/main" val="3429140024"/>
                    </a:ext>
                  </a:extLst>
                </a:gridCol>
              </a:tblGrid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PARCS &amp;JARDINS; BIEN ETRE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48 840,15 €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288 812,39 €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159 993,81 €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900337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ETABLISSEMENTS SCOLAIRES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101 787,73 €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37 289,87 €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53 413,07 €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44 640,00 €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68 460,00 €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125 460,00 €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128946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MAIRIE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15 419,76 €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1 124,40 €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10 011,60 €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44 838,00 €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125 900,00 €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175 900,00 €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380767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ENVIRONNEMENT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7 065,10 €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470657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RESERVE FONCIERE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372 205,78 €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39 612,62 €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344 500,00 €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444194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PROSPECTIVE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26425"/>
                  </a:ext>
                </a:extLst>
              </a:tr>
              <a:tr h="46672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AMELIORATION ENERGETIQUE DES BATIMENTS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1 292 352,42 €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264642,67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482144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EQUIPEMENTS SPORTIFS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42191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CIMETIERE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19 613,32 €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203381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 DE L'EXERCICE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3 220 798,93 €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2 027 864,39 €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2 542 818,00 €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3 948 887,03 €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2 462 315,26 €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1 367 333,85 €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769725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 NEGATIF REPORTE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58688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DEPENSES D'INVESTISSEMENT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3 220 798,93 €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2 027 864,39 €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2 542 818,00 €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3 948 887,03 €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2 462 315,26 €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1 367 333,85 €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448042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DE L'EXERCICE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-626 653,60 €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209 570,83 €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-650 147,78 €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-582 251,22 €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-571 475,01 €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719 536,77 €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780367"/>
                  </a:ext>
                </a:extLst>
              </a:tr>
              <a:tr h="24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CUMULE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1 551 044,61 €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1 760 615,44 €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1 110 467,66 €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1 028 216,44 €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456 741,43 €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1 176 278,20 €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455746"/>
                  </a:ext>
                </a:extLst>
              </a:tr>
            </a:tbl>
          </a:graphicData>
        </a:graphic>
      </p:graphicFrame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6B169A3C-B477-004D-05F6-AAB84960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341650"/>
              </p:ext>
            </p:extLst>
          </p:nvPr>
        </p:nvGraphicFramePr>
        <p:xfrm>
          <a:off x="2629988" y="1664327"/>
          <a:ext cx="5946171" cy="299880"/>
        </p:xfrm>
        <a:graphic>
          <a:graphicData uri="http://schemas.openxmlformats.org/drawingml/2006/table">
            <a:tbl>
              <a:tblPr/>
              <a:tblGrid>
                <a:gridCol w="103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8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CA 2023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CA 2024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CA 2025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BP 2026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BP 2027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BP 2028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6">
            <a:extLst>
              <a:ext uri="{FF2B5EF4-FFF2-40B4-BE49-F238E27FC236}">
                <a16:creationId xmlns:a16="http://schemas.microsoft.com/office/drawing/2014/main" id="{E0CA0E6C-15A4-80ED-FCB7-D5CD3D4BDE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71120" y="0"/>
            <a:ext cx="749160" cy="106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ZoneTexte 1"/>
          <p:cNvSpPr/>
          <p:nvPr/>
        </p:nvSpPr>
        <p:spPr>
          <a:xfrm>
            <a:off x="1545840" y="8417"/>
            <a:ext cx="5633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PROJECTIONS 2026/2028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Dette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5" name="ZoneTexte 4"/>
          <p:cNvSpPr/>
          <p:nvPr/>
        </p:nvSpPr>
        <p:spPr>
          <a:xfrm>
            <a:off x="1170720" y="739201"/>
            <a:ext cx="75495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La commune n’avait pas eu recours à l’emprunt depuis 2012. En 2022, elle a souscrit un emprunt de 1 000 000 € à 1.20%. </a:t>
            </a:r>
            <a:endParaRPr lang="fr-FR" sz="1800" b="0" i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7" name="ZoneTexte 2"/>
          <p:cNvSpPr/>
          <p:nvPr/>
        </p:nvSpPr>
        <p:spPr>
          <a:xfrm>
            <a:off x="841457" y="1486251"/>
            <a:ext cx="8283960" cy="77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15000"/>
              </a:lnSpc>
              <a:spcAft>
                <a:spcPts val="1001"/>
              </a:spcAft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L’emprunt auprès de la Banque Postale s’est terminé le 1/09/2025. (</a:t>
            </a:r>
            <a:r>
              <a:rPr lang="fr-FR" sz="1600" b="0" u="none" strike="noStrike" dirty="0" err="1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rembt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cap : 46 000 €/an )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1001"/>
              </a:spcAft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L’emprunt auprès de la Caisse d’Epargne se terminera en 2030.( </a:t>
            </a:r>
            <a:r>
              <a:rPr lang="fr-FR" sz="1600" b="0" u="none" strike="noStrike" dirty="0" err="1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rembt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cap : 25 000€/an )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BBD59D-3C40-D473-5AD0-D8F41F43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57" y="2274462"/>
            <a:ext cx="7684234" cy="3719593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6B76B862-1FFA-BB99-B98A-5D0D72D9E7D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971120" y="0"/>
            <a:ext cx="749160" cy="106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re 1"/>
          <p:cNvSpPr/>
          <p:nvPr/>
        </p:nvSpPr>
        <p:spPr>
          <a:xfrm>
            <a:off x="421560" y="237240"/>
            <a:ext cx="822456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L’environnement économique en 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</p:txBody>
      </p:sp>
      <p:pic>
        <p:nvPicPr>
          <p:cNvPr id="449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0" name="ZoneTexte 1"/>
          <p:cNvSpPr/>
          <p:nvPr/>
        </p:nvSpPr>
        <p:spPr>
          <a:xfrm>
            <a:off x="180000" y="1094760"/>
            <a:ext cx="8454240" cy="160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360000" y="1440000"/>
            <a:ext cx="8278920" cy="276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En France, la croissance anticipée du PIB sera de 0.9% en 2025 et 1% en 2026.</a:t>
            </a:r>
          </a:p>
        </p:txBody>
      </p:sp>
      <p:pic>
        <p:nvPicPr>
          <p:cNvPr id="452" name="Image 451"/>
          <p:cNvPicPr/>
          <p:nvPr/>
        </p:nvPicPr>
        <p:blipFill>
          <a:blip r:embed="rId3"/>
          <a:stretch/>
        </p:blipFill>
        <p:spPr>
          <a:xfrm>
            <a:off x="720000" y="2208240"/>
            <a:ext cx="7378920" cy="3958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re 1"/>
          <p:cNvSpPr/>
          <p:nvPr/>
        </p:nvSpPr>
        <p:spPr>
          <a:xfrm>
            <a:off x="421560" y="27720"/>
            <a:ext cx="8224560" cy="55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L’environnement économique en 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</p:txBody>
      </p:sp>
      <p:pic>
        <p:nvPicPr>
          <p:cNvPr id="454" name="Image 2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5" name="Image 454"/>
          <p:cNvPicPr/>
          <p:nvPr/>
        </p:nvPicPr>
        <p:blipFill>
          <a:blip r:embed="rId3"/>
          <a:stretch/>
        </p:blipFill>
        <p:spPr>
          <a:xfrm>
            <a:off x="1980000" y="1620000"/>
            <a:ext cx="5799240" cy="3590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itre 1"/>
          <p:cNvSpPr/>
          <p:nvPr/>
        </p:nvSpPr>
        <p:spPr>
          <a:xfrm>
            <a:off x="421560" y="27720"/>
            <a:ext cx="8224560" cy="55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L’environnement économique en 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</p:txBody>
      </p:sp>
      <p:pic>
        <p:nvPicPr>
          <p:cNvPr id="457" name="Image 2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8" name="Image 457"/>
          <p:cNvPicPr/>
          <p:nvPr/>
        </p:nvPicPr>
        <p:blipFill>
          <a:blip r:embed="rId3"/>
          <a:stretch/>
        </p:blipFill>
        <p:spPr>
          <a:xfrm>
            <a:off x="1800000" y="900000"/>
            <a:ext cx="5578920" cy="413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9" name="Rectangle 458"/>
          <p:cNvSpPr/>
          <p:nvPr/>
        </p:nvSpPr>
        <p:spPr>
          <a:xfrm>
            <a:off x="1080000" y="5163480"/>
            <a:ext cx="73789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 taux de chômage</a:t>
            </a: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reste stable au 2ème trimestre 2025 à 7.5%. Il augmentera légèrement en 2026, à 7.6%.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re 1"/>
          <p:cNvSpPr/>
          <p:nvPr/>
        </p:nvSpPr>
        <p:spPr>
          <a:xfrm>
            <a:off x="421560" y="27720"/>
            <a:ext cx="8224560" cy="55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L’environnement économique en 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u="sng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France</a:t>
            </a:r>
            <a:endParaRPr lang="fr-FR" sz="1800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</p:txBody>
      </p:sp>
      <p:pic>
        <p:nvPicPr>
          <p:cNvPr id="461" name="Image 2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62" name="Graphique 461"/>
          <p:cNvGraphicFramePr/>
          <p:nvPr/>
        </p:nvGraphicFramePr>
        <p:xfrm>
          <a:off x="1260000" y="1080360"/>
          <a:ext cx="6658920" cy="374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re 1"/>
          <p:cNvSpPr/>
          <p:nvPr/>
        </p:nvSpPr>
        <p:spPr>
          <a:xfrm>
            <a:off x="2601720" y="228600"/>
            <a:ext cx="37940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9999"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 Light"/>
              </a:rPr>
              <a:t>PLF 2026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fr-FR" sz="1800" b="1" u="none" strike="noStrike">
                <a:solidFill>
                  <a:srgbClr val="FF0000"/>
                </a:solidFill>
                <a:effectLst/>
                <a:uFillTx/>
                <a:latin typeface="Calibri Light"/>
              </a:rPr>
              <a:t>Principales mesures pour les collectivités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Rectangle 2"/>
          <p:cNvSpPr/>
          <p:nvPr/>
        </p:nvSpPr>
        <p:spPr>
          <a:xfrm>
            <a:off x="177480" y="1251720"/>
            <a:ext cx="8569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5" name="Image 3"/>
          <p:cNvPicPr/>
          <p:nvPr/>
        </p:nvPicPr>
        <p:blipFill>
          <a:blip r:embed="rId2"/>
          <a:stretch/>
        </p:blipFill>
        <p:spPr>
          <a:xfrm>
            <a:off x="7700400" y="0"/>
            <a:ext cx="929520" cy="131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6" name="Rectangle 465"/>
          <p:cNvSpPr/>
          <p:nvPr/>
        </p:nvSpPr>
        <p:spPr>
          <a:xfrm>
            <a:off x="540000" y="1620000"/>
            <a:ext cx="75592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u="sng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rPr>
              <a:t>La DGF est maintenue au niveau 2025 dans le texte présenté au 49.3.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67" name="Tableau 466"/>
          <p:cNvGraphicFramePr/>
          <p:nvPr>
            <p:extLst>
              <p:ext uri="{D42A27DB-BD31-4B8C-83A1-F6EECF244321}">
                <p14:modId xmlns:p14="http://schemas.microsoft.com/office/powerpoint/2010/main" val="128112074"/>
              </p:ext>
            </p:extLst>
          </p:nvPr>
        </p:nvGraphicFramePr>
        <p:xfrm>
          <a:off x="720000" y="2520000"/>
          <a:ext cx="7559280" cy="1439640"/>
        </p:xfrm>
        <a:graphic>
          <a:graphicData uri="http://schemas.openxmlformats.org/drawingml/2006/table">
            <a:tbl>
              <a:tblPr/>
              <a:tblGrid>
                <a:gridCol w="3050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Communes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PLF 2026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(en milliards €)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LFI 2025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(en milliards €)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Evolution PLF 2026/ LFI 2025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Dotation globale de fonctionnement (DGF)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27.395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27.395</a:t>
                      </a:r>
                      <a:endParaRPr lang="fr-FR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4"/>
                        </a:spcAft>
                      </a:pP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0 %</a:t>
                      </a:r>
                      <a:endParaRPr lang="fr-FR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ésentationfinances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ésentationfinances21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</a:majorFont>
    <a:minorFont>
      <a:latin typeface="Calibri" panose="020F0502020204030204"/>
      <a:ea typeface=""/>
      <a:cs typeface=""/>
    </a:minorFont>
  </a:fontScheme>
  <a:fmtScheme>
    <a:fillStyleLst>
      <a:solidFill>
        <a:schemeClr val="phClr"/>
      </a:solidFill>
      <a:gradFill>
        <a:gsLst>
          <a:gs pos="0">
            <a:schemeClr val="phClr">
              <a:tint val="50000"/>
            </a:schemeClr>
          </a:gs>
          <a:gs pos="35000">
            <a:schemeClr val="phClr">
              <a:tint val="37000"/>
            </a:schemeClr>
          </a:gs>
          <a:gs pos="100000">
            <a:schemeClr val="phClr">
              <a:tint val="15000"/>
            </a:schemeClr>
          </a:gs>
        </a:gsLst>
        <a:lin ang="16200000" scaled="1"/>
        <a:tileRect/>
      </a:gradFill>
      <a:gradFill>
        <a:gsLst>
          <a:gs pos="0">
            <a:schemeClr val="phClr">
              <a:shade val="51000"/>
            </a:schemeClr>
          </a:gs>
          <a:gs pos="80000">
            <a:schemeClr val="phClr">
              <a:shade val="93000"/>
            </a:schemeClr>
          </a:gs>
          <a:gs pos="100000">
            <a:schemeClr val="phClr">
              <a:shade val="94000"/>
            </a:schemeClr>
          </a:gs>
        </a:gsLst>
        <a:lin ang="16200000" scaled="0"/>
        <a:tileRect/>
      </a:gradFill>
    </a:fillStyleLst>
    <a:lnStyleLst>
      <a:ln w="9525" cap="flat" cmpd="sng" algn="ctr">
        <a:prstDash val="solid"/>
      </a:ln>
      <a:ln w="25400" cap="flat" cmpd="sng" algn="ctr">
        <a:prstDash val="solid"/>
      </a:ln>
      <a:ln w="38100" cap="flat" cmpd="sng" algn="ctr"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</a:schemeClr>
          </a:gs>
          <a:gs pos="40000">
            <a:schemeClr val="phClr">
              <a:tint val="45000"/>
              <a:shade val="99000"/>
            </a:schemeClr>
          </a:gs>
          <a:gs pos="100000">
            <a:schemeClr val="phClr">
              <a:shade val="20000"/>
            </a:schemeClr>
          </a:gs>
        </a:gsLst>
        <a:path path="circle">
          <a:fillToRect l="50000" t="-80000" r="50000" b="180000"/>
        </a:path>
        <a:tileRect/>
      </a:gradFill>
      <a:gradFill>
        <a:gsLst>
          <a:gs pos="0">
            <a:schemeClr val="phClr">
              <a:tint val="8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</a:majorFont>
    <a:minorFont>
      <a:latin typeface="Calibri" panose="020F0502020204030204"/>
      <a:ea typeface=""/>
      <a:cs typeface=""/>
    </a:minorFont>
  </a:fontScheme>
  <a:fmtScheme>
    <a:fillStyleLst>
      <a:solidFill>
        <a:schemeClr val="phClr"/>
      </a:solidFill>
      <a:gradFill>
        <a:gsLst>
          <a:gs pos="0">
            <a:schemeClr val="phClr">
              <a:tint val="50000"/>
            </a:schemeClr>
          </a:gs>
          <a:gs pos="35000">
            <a:schemeClr val="phClr">
              <a:tint val="37000"/>
            </a:schemeClr>
          </a:gs>
          <a:gs pos="100000">
            <a:schemeClr val="phClr">
              <a:tint val="15000"/>
            </a:schemeClr>
          </a:gs>
        </a:gsLst>
        <a:lin ang="16200000" scaled="1"/>
        <a:tileRect/>
      </a:gradFill>
      <a:gradFill>
        <a:gsLst>
          <a:gs pos="0">
            <a:schemeClr val="phClr">
              <a:shade val="51000"/>
            </a:schemeClr>
          </a:gs>
          <a:gs pos="80000">
            <a:schemeClr val="phClr">
              <a:shade val="93000"/>
            </a:schemeClr>
          </a:gs>
          <a:gs pos="100000">
            <a:schemeClr val="phClr">
              <a:shade val="94000"/>
            </a:schemeClr>
          </a:gs>
        </a:gsLst>
        <a:lin ang="16200000" scaled="0"/>
        <a:tileRect/>
      </a:gradFill>
    </a:fillStyleLst>
    <a:lnStyleLst>
      <a:ln w="9525" cap="flat" cmpd="sng" algn="ctr">
        <a:prstDash val="solid"/>
      </a:ln>
      <a:ln w="25400" cap="flat" cmpd="sng" algn="ctr">
        <a:prstDash val="solid"/>
      </a:ln>
      <a:ln w="38100" cap="flat" cmpd="sng" algn="ctr"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</a:schemeClr>
          </a:gs>
          <a:gs pos="40000">
            <a:schemeClr val="phClr">
              <a:tint val="45000"/>
              <a:shade val="99000"/>
            </a:schemeClr>
          </a:gs>
          <a:gs pos="100000">
            <a:schemeClr val="phClr">
              <a:shade val="20000"/>
            </a:schemeClr>
          </a:gs>
        </a:gsLst>
        <a:path path="circle">
          <a:fillToRect l="50000" t="-80000" r="50000" b="180000"/>
        </a:path>
        <a:tileRect/>
      </a:gradFill>
      <a:gradFill>
        <a:gsLst>
          <a:gs pos="0">
            <a:schemeClr val="phClr">
              <a:tint val="8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>
    <a:fillStyleLst>
      <a:solidFill>
        <a:schemeClr val="phClr"/>
      </a:solidFill>
      <a:gradFill>
        <a:gsLst>
          <a:gs pos="0">
            <a:schemeClr val="phClr">
              <a:tint val="50000"/>
            </a:schemeClr>
          </a:gs>
          <a:gs pos="35000">
            <a:schemeClr val="phClr">
              <a:tint val="37000"/>
            </a:schemeClr>
          </a:gs>
          <a:gs pos="100000">
            <a:schemeClr val="phClr">
              <a:tint val="15000"/>
            </a:schemeClr>
          </a:gs>
        </a:gsLst>
        <a:lin ang="16200000" scaled="1"/>
        <a:tileRect/>
      </a:gradFill>
      <a:gradFill>
        <a:gsLst>
          <a:gs pos="0">
            <a:schemeClr val="phClr">
              <a:shade val="51000"/>
            </a:schemeClr>
          </a:gs>
          <a:gs pos="80000">
            <a:schemeClr val="phClr">
              <a:shade val="93000"/>
            </a:schemeClr>
          </a:gs>
          <a:gs pos="100000">
            <a:schemeClr val="phClr">
              <a:shade val="94000"/>
            </a:schemeClr>
          </a:gs>
        </a:gsLst>
        <a:lin ang="16200000" scaled="0"/>
        <a:tileRect/>
      </a:gradFill>
    </a:fillStyleLst>
    <a:lnStyleLst>
      <a:ln w="9525" cap="flat" cmpd="sng" algn="ctr">
        <a:prstDash val="solid"/>
      </a:ln>
      <a:ln w="25400" cap="flat" cmpd="sng" algn="ctr">
        <a:prstDash val="solid"/>
      </a:ln>
      <a:ln w="38100" cap="flat" cmpd="sng" algn="ctr"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</a:schemeClr>
          </a:gs>
          <a:gs pos="40000">
            <a:schemeClr val="phClr">
              <a:tint val="45000"/>
              <a:shade val="99000"/>
            </a:schemeClr>
          </a:gs>
          <a:gs pos="100000">
            <a:schemeClr val="phClr">
              <a:shade val="20000"/>
            </a:schemeClr>
          </a:gs>
        </a:gsLst>
        <a:path path="circle">
          <a:fillToRect l="50000" t="-80000" r="50000" b="180000"/>
        </a:path>
        <a:tileRect/>
      </a:gradFill>
      <a:gradFill>
        <a:gsLst>
          <a:gs pos="0">
            <a:schemeClr val="phClr">
              <a:tint val="8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Présentationfinances21</Template>
  <TotalTime>9246</TotalTime>
  <Words>3656</Words>
  <Application>Microsoft Office PowerPoint</Application>
  <PresentationFormat>Affichage à l'écran (4:3)</PresentationFormat>
  <Paragraphs>894</Paragraphs>
  <Slides>43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76</vt:i4>
      </vt:variant>
      <vt:variant>
        <vt:lpstr>Titres des diapositives</vt:lpstr>
      </vt:variant>
      <vt:variant>
        <vt:i4>43</vt:i4>
      </vt:variant>
    </vt:vector>
  </HeadingPairs>
  <TitlesOfParts>
    <vt:vector size="128" baseType="lpstr">
      <vt:lpstr>Arial</vt:lpstr>
      <vt:lpstr>Arial Black</vt:lpstr>
      <vt:lpstr>Calibri</vt:lpstr>
      <vt:lpstr>Calibri Light</vt:lpstr>
      <vt:lpstr>Marianne</vt:lpstr>
      <vt:lpstr>OpenSymbol</vt:lpstr>
      <vt:lpstr>Symbol</vt:lpstr>
      <vt:lpstr>Times New Roman</vt:lpstr>
      <vt:lpstr>Wingdings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Présentationfinances21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Estelle Boëdec</dc:creator>
  <dc:description/>
  <cp:lastModifiedBy>Eric AUBAILLY</cp:lastModifiedBy>
  <cp:revision>291</cp:revision>
  <cp:lastPrinted>2025-02-24T16:04:36Z</cp:lastPrinted>
  <dcterms:created xsi:type="dcterms:W3CDTF">2021-03-18T07:49:41Z</dcterms:created>
  <dcterms:modified xsi:type="dcterms:W3CDTF">2026-03-04T18:37:17Z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PresentationFormat">
    <vt:lpwstr>Affichage à l'écran (4:3)</vt:lpwstr>
  </property>
  <property fmtid="{D5CDD505-2E9C-101B-9397-08002B2CF9AE}" pid="4" name="Slides">
    <vt:r8>44</vt:r8>
  </property>
</Properties>
</file>